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omments/comment1.xml" ContentType="application/vnd.openxmlformats-officedocument.presentationml.comment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handoutMasterIdLst>
    <p:handoutMasterId r:id="rId33"/>
  </p:handoutMasterIdLst>
  <p:sldIdLst>
    <p:sldId id="256" r:id="rId2"/>
    <p:sldId id="315" r:id="rId3"/>
    <p:sldId id="435" r:id="rId4"/>
    <p:sldId id="426" r:id="rId5"/>
    <p:sldId id="433" r:id="rId6"/>
    <p:sldId id="382" r:id="rId7"/>
    <p:sldId id="421" r:id="rId8"/>
    <p:sldId id="339" r:id="rId9"/>
    <p:sldId id="407" r:id="rId10"/>
    <p:sldId id="446" r:id="rId11"/>
    <p:sldId id="445" r:id="rId12"/>
    <p:sldId id="408" r:id="rId13"/>
    <p:sldId id="438" r:id="rId14"/>
    <p:sldId id="439" r:id="rId15"/>
    <p:sldId id="461" r:id="rId16"/>
    <p:sldId id="383" r:id="rId17"/>
    <p:sldId id="410" r:id="rId18"/>
    <p:sldId id="452" r:id="rId19"/>
    <p:sldId id="411" r:id="rId20"/>
    <p:sldId id="429" r:id="rId21"/>
    <p:sldId id="447" r:id="rId22"/>
    <p:sldId id="460" r:id="rId23"/>
    <p:sldId id="463" r:id="rId24"/>
    <p:sldId id="462" r:id="rId25"/>
    <p:sldId id="443" r:id="rId26"/>
    <p:sldId id="444" r:id="rId27"/>
    <p:sldId id="428" r:id="rId28"/>
    <p:sldId id="441" r:id="rId29"/>
    <p:sldId id="417" r:id="rId30"/>
    <p:sldId id="419" r:id="rId31"/>
  </p:sldIdLst>
  <p:sldSz cx="9144000" cy="5143500" type="screen16x9"/>
  <p:notesSz cx="6858000" cy="9144000"/>
  <p:defaultTextStyle>
    <a:defPPr>
      <a:defRPr lang="en-US"/>
    </a:defPPr>
    <a:lvl1pPr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1pPr>
    <a:lvl2pPr marL="4572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2pPr>
    <a:lvl3pPr marL="9144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3pPr>
    <a:lvl4pPr marL="13716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4pPr>
    <a:lvl5pPr marL="1828800" algn="l" defTabSz="457200" rtl="0" eaLnBrk="0" fontAlgn="base" hangingPunct="0">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xmlns="">
        <p15:guide id="1" orient="horz" pos="457">
          <p15:clr>
            <a:srgbClr val="A4A3A4"/>
          </p15:clr>
        </p15:guide>
        <p15:guide id="2" pos="27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nathan Hanna" initials="" lastIdx="3" clrIdx="0"/>
  <p:cmAuthor id="1" name="Jeffrey Plank" initials="JP" lastIdx="3" clrIdx="1"/>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353" autoAdjust="0"/>
  </p:normalViewPr>
  <p:slideViewPr>
    <p:cSldViewPr snapToGrid="0" snapToObjects="1" showGuides="1">
      <p:cViewPr varScale="1">
        <p:scale>
          <a:sx n="120" d="100"/>
          <a:sy n="120" d="100"/>
        </p:scale>
        <p:origin x="-760" y="-96"/>
      </p:cViewPr>
      <p:guideLst>
        <p:guide orient="horz" pos="457"/>
        <p:guide pos="2736"/>
      </p:guideLst>
    </p:cSldViewPr>
  </p:slideViewPr>
  <p:outlineViewPr>
    <p:cViewPr>
      <p:scale>
        <a:sx n="33" d="100"/>
        <a:sy n="33" d="100"/>
      </p:scale>
      <p:origin x="0" y="0"/>
    </p:cViewPr>
  </p:outlineViewPr>
  <p:notesTextViewPr>
    <p:cViewPr>
      <p:scale>
        <a:sx n="140" d="100"/>
        <a:sy n="14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notesMaster" Target="notesMasters/notes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handoutMaster" Target="handoutMasters/handoutMaster1.xml"/><Relationship Id="rId34" Type="http://schemas.openxmlformats.org/officeDocument/2006/relationships/printerSettings" Target="printerSettings/printerSettings1.bin"/><Relationship Id="rId35" Type="http://schemas.openxmlformats.org/officeDocument/2006/relationships/commentAuthors" Target="commentAuthors.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4-04T13:07:20.870" idx="2">
    <p:pos x="10" y="10"/>
    <p:text>Need graphic here?</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fld id="{7C476D41-FBFF-48D8-9876-A6FFB990688A}" type="datetimeFigureOut">
              <a:rPr lang="en-US" altLang="en-US"/>
              <a:pPr>
                <a:defRPr/>
              </a:pPr>
              <a:t>5/11/17</a:t>
            </a:fld>
            <a:endParaRPr lang="en-US" alt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1720E72C-F99B-4288-85FD-238798793E7C}" type="slidenum">
              <a:rPr lang="en-US" altLang="en-US"/>
              <a:pPr/>
              <a:t>‹#›</a:t>
            </a:fld>
            <a:endParaRPr lang="en-US" altLang="en-US"/>
          </a:p>
        </p:txBody>
      </p:sp>
    </p:spTree>
    <p:extLst>
      <p:ext uri="{BB962C8B-B14F-4D97-AF65-F5344CB8AC3E}">
        <p14:creationId xmlns:p14="http://schemas.microsoft.com/office/powerpoint/2010/main" val="60209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defRPr>
            </a:lvl1pPr>
          </a:lstStyle>
          <a:p>
            <a:pPr>
              <a:defRPr/>
            </a:pPr>
            <a:fld id="{313E8F2F-8997-4572-B686-22BBF8EDCC9D}" type="datetimeFigureOut">
              <a:rPr lang="en-US" altLang="en-US"/>
              <a:pPr>
                <a:defRPr/>
              </a:pPr>
              <a:t>5/11/17</a:t>
            </a:fld>
            <a:endParaRPr lang="en-US" alt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0"/>
                <a:cs typeface="ＭＳ Ｐゴシック"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5D9E4EA4-2A56-4664-A2BB-4B43BAB76C6E}" type="slidenum">
              <a:rPr lang="en-US" altLang="en-US"/>
              <a:pPr/>
              <a:t>‹#›</a:t>
            </a:fld>
            <a:endParaRPr lang="en-US" altLang="en-US"/>
          </a:p>
        </p:txBody>
      </p:sp>
    </p:spTree>
    <p:extLst>
      <p:ext uri="{BB962C8B-B14F-4D97-AF65-F5344CB8AC3E}">
        <p14:creationId xmlns:p14="http://schemas.microsoft.com/office/powerpoint/2010/main" val="255771505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This lesson introduces the topic of electricity in general, and its practical applications</a:t>
            </a:r>
            <a:r>
              <a:rPr lang="en-US" altLang="en-US" dirty="0" smtClean="0"/>
              <a:t>. </a:t>
            </a:r>
            <a:r>
              <a:rPr lang="en-US" altLang="en-US" dirty="0" smtClean="0"/>
              <a:t>It includes the concepts of electric current and its unit, electric circuits, and schematic diagrams for circuit elements, and distinguishes between open circuits, closed circuits, and short circuits. </a:t>
            </a:r>
            <a:br>
              <a:rPr lang="en-US" altLang="en-US" dirty="0" smtClean="0"/>
            </a:b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1F4175D-5573-45F6-9C94-37B656C40C37}" type="slidenum">
              <a:rPr lang="en-US" altLang="en-US">
                <a:latin typeface="Arial" charset="0"/>
              </a:rPr>
              <a:pPr>
                <a:spcBef>
                  <a:spcPct val="0"/>
                </a:spcBef>
              </a:pPr>
              <a:t>1</a:t>
            </a:fld>
            <a:endParaRPr lang="en-US" altLang="en-US">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See page 472 for this mouse-over animated illustration. </a:t>
            </a:r>
            <a:r>
              <a:rPr lang="en-US" altLang="en-US" dirty="0" smtClean="0"/>
              <a:t>Water </a:t>
            </a:r>
            <a:r>
              <a:rPr lang="en-US" altLang="en-US" dirty="0" smtClean="0"/>
              <a:t>current can be measured as the amount of water that flows past a certain point in a pipe every second</a:t>
            </a:r>
            <a:r>
              <a:rPr lang="en-US" altLang="en-US" dirty="0" smtClean="0"/>
              <a:t>. </a:t>
            </a:r>
            <a:r>
              <a:rPr lang="en-US" altLang="en-US" dirty="0" smtClean="0"/>
              <a:t>Electric current is a measure of the amount of electric charge that flows through a certain point in a wire every second.  The charges are always in the wires, but there is only a current if the charges flow along the wire.</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40133ED-A3D5-4D5C-9E8A-C5FB5A926062}" type="slidenum">
              <a:rPr lang="en-US" altLang="en-US">
                <a:latin typeface="Arial" charset="0"/>
              </a:rPr>
              <a:pPr>
                <a:spcBef>
                  <a:spcPct val="0"/>
                </a:spcBef>
              </a:pPr>
              <a:t>10</a:t>
            </a:fld>
            <a:endParaRPr lang="en-US" altLang="en-US">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In other words, the multimeter must be connected in series.</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3A55E345-4264-419E-9771-F93BEF586896}" type="slidenum">
              <a:rPr lang="en-US" altLang="en-US">
                <a:latin typeface="Arial" charset="0"/>
              </a:rPr>
              <a:pPr>
                <a:spcBef>
                  <a:spcPct val="0"/>
                </a:spcBef>
              </a:pPr>
              <a:t>11</a:t>
            </a:fld>
            <a:endParaRPr lang="en-US" altLang="en-US">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61CC35BA-06D5-4E0A-A141-7D5555592263}" type="slidenum">
              <a:rPr lang="en-US" altLang="en-US">
                <a:latin typeface="Arial" charset="0"/>
              </a:rPr>
              <a:pPr>
                <a:spcBef>
                  <a:spcPct val="0"/>
                </a:spcBef>
              </a:pPr>
              <a:t>12</a:t>
            </a:fld>
            <a:endParaRPr lang="en-US" altLang="en-US">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Students often think that charges “come from” the battery.  Point out that the mobile electrons are part of the wire itself.  The wire is made of atoms, which are made of electrons and protons</a:t>
            </a:r>
            <a:r>
              <a:rPr lang="en-US" altLang="en-US" dirty="0" smtClean="0"/>
              <a:t>. </a:t>
            </a:r>
            <a:r>
              <a:rPr lang="en-US" altLang="en-US" dirty="0" smtClean="0"/>
              <a:t>Some of these electrons in a metal lie in the </a:t>
            </a:r>
            <a:r>
              <a:rPr lang="en-US" altLang="en-US" i="1" dirty="0" smtClean="0"/>
              <a:t>conduction band </a:t>
            </a:r>
            <a:r>
              <a:rPr lang="en-US" altLang="en-US" dirty="0" smtClean="0"/>
              <a:t>and are free to move about, unbound to any specific atom.</a:t>
            </a: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3BDA0CBB-F7A5-4599-A921-CBFC4B17665B}" type="slidenum">
              <a:rPr lang="en-US" altLang="en-US">
                <a:latin typeface="Arial" charset="0"/>
              </a:rPr>
              <a:pPr>
                <a:spcBef>
                  <a:spcPct val="0"/>
                </a:spcBef>
              </a:pPr>
              <a:t>13</a:t>
            </a:fld>
            <a:endParaRPr lang="en-US" altLang="en-US">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Students represent packets of like charges, so they repel each other.  The ammeters should both report the same amount of current flow ( in students per minute ).  Point out that in a circuit with a single branch, the charges have no choice but to stay in the wire.  So the current must be the same everywhere in the wire, because the charges in a circuit are never created or destroyed.</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2145DA5-E443-47B1-9337-B986CC787161}" type="slidenum">
              <a:rPr lang="en-US" altLang="en-US">
                <a:latin typeface="Arial" charset="0"/>
              </a:rPr>
              <a:pPr>
                <a:spcBef>
                  <a:spcPct val="0"/>
                </a:spcBef>
              </a:pPr>
              <a:t>14</a:t>
            </a:fld>
            <a:endParaRPr lang="en-US" altLang="en-US">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To get them ready for the next slide, ask “What kinds of parts might we need to </a:t>
            </a:r>
            <a:r>
              <a:rPr lang="en-US" altLang="en-US" dirty="0" smtClean="0"/>
              <a:t>build </a:t>
            </a:r>
            <a:r>
              <a:rPr lang="en-US" altLang="en-US" dirty="0" smtClean="0"/>
              <a:t>a circuit in the classroom?”</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034C516D-8DE6-41A9-847F-C79BE9EB7466}" type="slidenum">
              <a:rPr lang="en-US" altLang="en-US">
                <a:latin typeface="Arial" charset="0"/>
              </a:rPr>
              <a:pPr>
                <a:spcBef>
                  <a:spcPct val="0"/>
                </a:spcBef>
              </a:pPr>
              <a:t>15</a:t>
            </a:fld>
            <a:endParaRPr lang="en-US" altLang="en-US">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Point out the direction of the current arrow in the closed circuit, which shows current flowing from the positive battery terminal toward the negative terminal. </a:t>
            </a:r>
            <a:r>
              <a:rPr lang="en-US" altLang="en-US" dirty="0" smtClean="0"/>
              <a:t>This </a:t>
            </a:r>
            <a:r>
              <a:rPr lang="en-US" altLang="en-US" dirty="0" smtClean="0"/>
              <a:t>is called the “conventional current” direction, and is the direction that positive charges would flow through the circuit.  Students will use this convention throughout the </a:t>
            </a:r>
            <a:r>
              <a:rPr lang="en-US" altLang="en-US" dirty="0" smtClean="0"/>
              <a:t>unit. In </a:t>
            </a:r>
            <a:r>
              <a:rPr lang="en-US" altLang="en-US" dirty="0" smtClean="0"/>
              <a:t>fact, it is actually the electrons that flow, and they flow in the opposite </a:t>
            </a:r>
            <a:r>
              <a:rPr lang="en-US" altLang="en-US" dirty="0" smtClean="0"/>
              <a:t>direction.</a:t>
            </a:r>
            <a:endParaRPr lang="en-US" altLang="en-US" dirty="0"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0C72081D-75E4-4108-8CEF-B744CA5DCA92}" type="slidenum">
              <a:rPr lang="en-US" altLang="en-US">
                <a:latin typeface="Arial" charset="0"/>
              </a:rPr>
              <a:pPr>
                <a:spcBef>
                  <a:spcPct val="0"/>
                </a:spcBef>
              </a:pPr>
              <a:t>16</a:t>
            </a:fld>
            <a:endParaRPr lang="en-US" altLang="en-US">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Draw the students’ attention to the electrical symbol for each component. </a:t>
            </a:r>
            <a:r>
              <a:rPr lang="en-US" altLang="en-US" dirty="0" smtClean="0"/>
              <a:t>Point </a:t>
            </a:r>
            <a:r>
              <a:rPr lang="en-US" altLang="en-US" dirty="0" smtClean="0"/>
              <a:t>out the long and short slashes on the battery symbol, representing the + and – </a:t>
            </a:r>
            <a:r>
              <a:rPr lang="en-US" altLang="en-US" dirty="0" smtClean="0"/>
              <a:t>terminals.</a:t>
            </a:r>
            <a:r>
              <a:rPr lang="en-US" altLang="en-US" baseline="0" dirty="0" smtClean="0"/>
              <a:t> </a:t>
            </a:r>
            <a:r>
              <a:rPr lang="en-US" altLang="en-US" dirty="0" smtClean="0"/>
              <a:t>A </a:t>
            </a:r>
            <a:r>
              <a:rPr lang="en-US" altLang="en-US" dirty="0" smtClean="0"/>
              <a:t>battery can be represented by one or more sets of these slashes</a:t>
            </a:r>
            <a:r>
              <a:rPr lang="en-US" altLang="en-US" dirty="0" smtClean="0"/>
              <a:t>. </a:t>
            </a:r>
            <a:r>
              <a:rPr lang="en-US" altLang="en-US" dirty="0" smtClean="0"/>
              <a:t>Reassure them that they will be learning about resistors soon, but not in this lesson.</a:t>
            </a:r>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01E09442-CD9C-42FF-87F6-52978880ADF9}" type="slidenum">
              <a:rPr lang="en-US" altLang="en-US">
                <a:latin typeface="Arial" charset="0"/>
              </a:rPr>
              <a:pPr>
                <a:spcBef>
                  <a:spcPct val="0"/>
                </a:spcBef>
              </a:pPr>
              <a:t>17</a:t>
            </a:fld>
            <a:endParaRPr lang="en-US" altLang="en-US">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The current flows much more easily through a simple wire than it does through the bulb and resistors</a:t>
            </a:r>
            <a:r>
              <a:rPr lang="en-US" altLang="en-US" dirty="0" smtClean="0"/>
              <a:t>. </a:t>
            </a:r>
            <a:r>
              <a:rPr lang="en-US" altLang="en-US" dirty="0" smtClean="0"/>
              <a:t>So when the switch is closed the current takes the easy way around and almost no current at all will flow through the other three paths. </a:t>
            </a:r>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24D0A4BC-DFCC-4892-AA94-F1EA7A65F328}" type="slidenum">
              <a:rPr lang="en-US" altLang="en-US">
                <a:latin typeface="Arial" charset="0"/>
              </a:rPr>
              <a:pPr>
                <a:spcBef>
                  <a:spcPct val="0"/>
                </a:spcBef>
              </a:pPr>
              <a:t>18</a:t>
            </a:fld>
            <a:endParaRPr lang="en-US" altLang="en-US">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The current flows much more easily through a simple wire than it does through the bulb and resistors. </a:t>
            </a:r>
            <a:r>
              <a:rPr lang="en-US" altLang="en-US" dirty="0" smtClean="0"/>
              <a:t>So </a:t>
            </a:r>
            <a:r>
              <a:rPr lang="en-US" altLang="en-US" dirty="0" smtClean="0"/>
              <a:t>when the switch is closed the current takes the easy way around and almost no current at all will flow through the other three paths. </a:t>
            </a: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4D6F19F-1380-44C3-A6A4-660D38167B52}" type="slidenum">
              <a:rPr lang="en-US" altLang="en-US">
                <a:latin typeface="Arial" charset="0"/>
              </a:rPr>
              <a:pPr>
                <a:spcBef>
                  <a:spcPct val="0"/>
                </a:spcBef>
              </a:pPr>
              <a:t>19</a:t>
            </a:fld>
            <a:endParaRPr lang="en-US" altLang="en-US">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Tell students they will be learning some of the basic, practical information that is used by real electricians and electrical engineers.</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06055111-E18A-49F8-A7E3-DC33B10B8078}" type="slidenum">
              <a:rPr lang="en-US" altLang="en-US">
                <a:latin typeface="Arial" charset="0"/>
              </a:rPr>
              <a:pPr>
                <a:spcBef>
                  <a:spcPct val="0"/>
                </a:spcBef>
              </a:pPr>
              <a:t>2</a:t>
            </a:fld>
            <a:endParaRPr lang="en-US" altLang="en-US">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mtClean="0"/>
              <a:t>In this investigation, the students will find out how the Modular Circuits kit works, create a simple circuit, and then modify that circuit to create an open circuit, closed circuit, and short circuit.</a:t>
            </a:r>
          </a:p>
        </p:txBody>
      </p:sp>
      <p:sp>
        <p:nvSpPr>
          <p:cNvPr id="440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8CC3E7E-E408-4E8B-8184-F903DC3A29DA}" type="slidenum">
              <a:rPr lang="en-US" altLang="en-US">
                <a:latin typeface="Arial" charset="0"/>
              </a:rPr>
              <a:pPr>
                <a:spcBef>
                  <a:spcPct val="0"/>
                </a:spcBef>
              </a:pPr>
              <a:t>20</a:t>
            </a:fld>
            <a:endParaRPr lang="en-US" altLang="en-US">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60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04CD7C1-B730-43DC-9EA6-735BDA485BD6}" type="slidenum">
              <a:rPr lang="en-US" altLang="en-US">
                <a:latin typeface="Arial" charset="0"/>
              </a:rPr>
              <a:pPr>
                <a:spcBef>
                  <a:spcPct val="0"/>
                </a:spcBef>
              </a:pPr>
              <a:t>21</a:t>
            </a:fld>
            <a:endParaRPr lang="en-US" altLang="en-US">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481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9CCFD5E-AC7B-4420-A3BF-7598DD6433C8}" type="slidenum">
              <a:rPr lang="en-US" altLang="en-US">
                <a:latin typeface="Arial" charset="0"/>
              </a:rPr>
              <a:pPr>
                <a:spcBef>
                  <a:spcPct val="0"/>
                </a:spcBef>
              </a:pPr>
              <a:t>22</a:t>
            </a:fld>
            <a:endParaRPr lang="en-US" altLang="en-US">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01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2876E5B-CDAC-4FAE-8011-2A0F5DE73521}" type="slidenum">
              <a:rPr lang="en-US" altLang="en-US">
                <a:latin typeface="Arial" charset="0"/>
              </a:rPr>
              <a:pPr>
                <a:spcBef>
                  <a:spcPct val="0"/>
                </a:spcBef>
              </a:pPr>
              <a:t>23</a:t>
            </a:fld>
            <a:endParaRPr lang="en-US" altLang="en-US">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smtClean="0"/>
          </a:p>
        </p:txBody>
      </p:sp>
      <p:sp>
        <p:nvSpPr>
          <p:cNvPr id="522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45E85166-3C70-48BF-A5D0-AC260624C3EC}" type="slidenum">
              <a:rPr lang="en-US" altLang="en-US">
                <a:latin typeface="Arial" charset="0"/>
              </a:rPr>
              <a:pPr>
                <a:spcBef>
                  <a:spcPct val="0"/>
                </a:spcBef>
              </a:pPr>
              <a:t>24</a:t>
            </a:fld>
            <a:endParaRPr lang="en-US" altLang="en-US">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Remind students of the analogy between water and electricity made earlier in the presentation.</a:t>
            </a:r>
          </a:p>
        </p:txBody>
      </p:sp>
      <p:sp>
        <p:nvSpPr>
          <p:cNvPr id="542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42A4507-1676-498A-BC9E-6F6E1463BF61}" type="slidenum">
              <a:rPr lang="en-US" altLang="en-US">
                <a:latin typeface="Arial" charset="0"/>
              </a:rPr>
              <a:pPr>
                <a:spcBef>
                  <a:spcPct val="0"/>
                </a:spcBef>
              </a:pPr>
              <a:t>25</a:t>
            </a:fld>
            <a:endParaRPr lang="en-US" altLang="en-US">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Ask students to give an example of a large water current and a small water current. </a:t>
            </a:r>
            <a:r>
              <a:rPr lang="en-US" altLang="en-US" dirty="0" smtClean="0"/>
              <a:t>For </a:t>
            </a:r>
            <a:r>
              <a:rPr lang="en-US" altLang="en-US" dirty="0" smtClean="0"/>
              <a:t>example, the Mississippi River has a large current and a faucet has a small current. </a:t>
            </a:r>
            <a:r>
              <a:rPr lang="en-US" altLang="en-US" dirty="0" smtClean="0"/>
              <a:t>Ask </a:t>
            </a:r>
            <a:r>
              <a:rPr lang="en-US" altLang="en-US" dirty="0" smtClean="0"/>
              <a:t>for examples of large and small electric currents.</a:t>
            </a:r>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F0298DFC-0DA5-4BC7-9FD4-C78D43A0CA69}" type="slidenum">
              <a:rPr lang="en-US" altLang="en-US">
                <a:latin typeface="Arial" charset="0"/>
              </a:rPr>
              <a:pPr>
                <a:spcBef>
                  <a:spcPct val="0"/>
                </a:spcBef>
              </a:pPr>
              <a:t>26</a:t>
            </a:fld>
            <a:endParaRPr lang="en-US" altLang="en-US">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The shape of the electrical symbol usually helps the students remember its function.</a:t>
            </a:r>
          </a:p>
        </p:txBody>
      </p:sp>
      <p:sp>
        <p:nvSpPr>
          <p:cNvPr id="583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26C32758-8F23-483E-AA18-FF7F5DEB16DC}" type="slidenum">
              <a:rPr lang="en-US" altLang="en-US">
                <a:latin typeface="Arial" charset="0"/>
              </a:rPr>
              <a:pPr>
                <a:spcBef>
                  <a:spcPct val="0"/>
                </a:spcBef>
              </a:pPr>
              <a:t>27</a:t>
            </a:fld>
            <a:endParaRPr lang="en-US" altLang="en-US">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The shape of the electrical symbol usually helps the students remember its function.</a:t>
            </a:r>
          </a:p>
        </p:txBody>
      </p:sp>
      <p:sp>
        <p:nvSpPr>
          <p:cNvPr id="60420"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lgn="r" eaLnBrk="1" hangingPunct="1">
              <a:spcBef>
                <a:spcPct val="0"/>
              </a:spcBef>
            </a:pPr>
            <a:fld id="{29A893BD-01A2-43E0-8E6F-966A985368C6}" type="slidenum">
              <a:rPr lang="en-US" altLang="en-US">
                <a:latin typeface="Arial" charset="0"/>
              </a:rPr>
              <a:pPr algn="r" eaLnBrk="1" hangingPunct="1">
                <a:spcBef>
                  <a:spcPct val="0"/>
                </a:spcBef>
              </a:pPr>
              <a:t>28</a:t>
            </a:fld>
            <a:endParaRPr lang="en-US" altLang="en-US">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Ask the students which circuit will have the highest current. </a:t>
            </a:r>
            <a:r>
              <a:rPr lang="en-US" altLang="en-US" dirty="0" smtClean="0"/>
              <a:t>Which </a:t>
            </a:r>
            <a:r>
              <a:rPr lang="en-US" altLang="en-US" dirty="0" smtClean="0"/>
              <a:t>will have the lowest (or no) current? </a:t>
            </a:r>
            <a:r>
              <a:rPr lang="en-US" altLang="en-US" dirty="0" smtClean="0"/>
              <a:t>Why</a:t>
            </a:r>
            <a:r>
              <a:rPr lang="en-US" altLang="en-US" dirty="0" smtClean="0"/>
              <a:t>?</a:t>
            </a:r>
          </a:p>
        </p:txBody>
      </p:sp>
      <p:sp>
        <p:nvSpPr>
          <p:cNvPr id="624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4E8EEF1-BD7C-4565-936D-AA67862F4496}" type="slidenum">
              <a:rPr lang="en-US" altLang="en-US">
                <a:latin typeface="Arial" charset="0"/>
              </a:rPr>
              <a:pPr>
                <a:spcBef>
                  <a:spcPct val="0"/>
                </a:spcBef>
              </a:pPr>
              <a:t>29</a:t>
            </a:fld>
            <a:endParaRPr lang="en-US" altLang="en-US">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Answers to the assessment questions appear at the end of the presentation.</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C9D0D64D-60AD-4A69-A31D-016DD7C33482}" type="slidenum">
              <a:rPr lang="en-US" altLang="en-US">
                <a:latin typeface="Arial" charset="0"/>
              </a:rPr>
              <a:pPr>
                <a:spcBef>
                  <a:spcPct val="0"/>
                </a:spcBef>
              </a:pPr>
              <a:t>3</a:t>
            </a:fld>
            <a:endParaRPr lang="en-US" altLang="en-US">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dirty="0" smtClean="0"/>
              <a:t>Ask the students which of these circuits can be dangerous, and why</a:t>
            </a:r>
            <a:r>
              <a:rPr lang="en-US" altLang="en-US" dirty="0" smtClean="0"/>
              <a:t>. </a:t>
            </a:r>
          </a:p>
          <a:p>
            <a:pPr eaLnBrk="1" hangingPunct="1"/>
            <a:r>
              <a:rPr lang="en-US" altLang="en-US" dirty="0" smtClean="0"/>
              <a:t>Answer</a:t>
            </a:r>
            <a:r>
              <a:rPr lang="en-US" altLang="en-US" dirty="0" smtClean="0"/>
              <a:t>:  a short circuit can lead to overheating, which can cause a fire</a:t>
            </a:r>
            <a:r>
              <a:rPr lang="en-US" altLang="en-US" dirty="0" smtClean="0"/>
              <a:t>.</a:t>
            </a:r>
            <a:endParaRPr lang="en-US" altLang="en-US" dirty="0" smtClean="0"/>
          </a:p>
        </p:txBody>
      </p:sp>
      <p:sp>
        <p:nvSpPr>
          <p:cNvPr id="645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F3659EF-A716-42A9-A752-66D10E588242}" type="slidenum">
              <a:rPr lang="en-US" altLang="en-US">
                <a:latin typeface="Arial" charset="0"/>
              </a:rPr>
              <a:pPr>
                <a:spcBef>
                  <a:spcPct val="0"/>
                </a:spcBef>
              </a:pPr>
              <a:t>30</a:t>
            </a:fld>
            <a:endParaRPr lang="en-US" altLang="en-US">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Students usually enjoy learning to draw schematic diagrams using these standard symbols.</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61E3FDF-17EC-4383-8B54-C562E9609D5A}" type="slidenum">
              <a:rPr lang="en-US" altLang="en-US">
                <a:latin typeface="Arial" charset="0"/>
              </a:rPr>
              <a:pPr>
                <a:spcBef>
                  <a:spcPct val="0"/>
                </a:spcBef>
              </a:pPr>
              <a:t>4</a:t>
            </a:fld>
            <a:endParaRPr lang="en-US" altLang="en-US">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Circuit diagrams like these are standard everywhere.  By the end of this lesson the students will know how to draw these diagrams, and what these symbols represent.</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D9014A39-B5A3-4F19-B313-48258F827DE5}" type="slidenum">
              <a:rPr lang="en-US" altLang="en-US">
                <a:latin typeface="Arial" charset="0"/>
              </a:rPr>
              <a:pPr>
                <a:spcBef>
                  <a:spcPct val="0"/>
                </a:spcBef>
              </a:pPr>
              <a:t>5</a:t>
            </a:fld>
            <a:endParaRPr lang="en-US" altLang="en-US">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The ampere is the unit of electric current</a:t>
            </a:r>
            <a:r>
              <a:rPr lang="en-US" altLang="en-US" dirty="0" smtClean="0"/>
              <a:t>. </a:t>
            </a:r>
            <a:r>
              <a:rPr lang="en-US" altLang="en-US" dirty="0" smtClean="0"/>
              <a:t>The students will be using the ampere throughout this unit. </a:t>
            </a:r>
            <a:r>
              <a:rPr lang="en-US" altLang="en-US" dirty="0" smtClean="0"/>
              <a:t>You </a:t>
            </a:r>
            <a:r>
              <a:rPr lang="en-US" altLang="en-US" dirty="0" smtClean="0"/>
              <a:t>might prompt the students to think of what other units they expect to encounter. </a:t>
            </a:r>
            <a:r>
              <a:rPr lang="en-US" altLang="en-US" dirty="0" smtClean="0"/>
              <a:t>Perhaps </a:t>
            </a:r>
            <a:r>
              <a:rPr lang="en-US" altLang="en-US" dirty="0" smtClean="0"/>
              <a:t>they will mention volts, ohms, or watts.</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CEF6907-E177-40E3-AB92-2B39FC76A7CB}" type="slidenum">
              <a:rPr lang="en-US" altLang="en-US">
                <a:latin typeface="Arial" charset="0"/>
              </a:rPr>
              <a:pPr>
                <a:spcBef>
                  <a:spcPct val="0"/>
                </a:spcBef>
              </a:pPr>
              <a:t>6</a:t>
            </a:fld>
            <a:endParaRPr lang="en-US" altLang="en-US">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Benjamin Franklin suggested this experiment, but it is unclear from his notes whether he ever attempted some version of it. </a:t>
            </a:r>
            <a:r>
              <a:rPr lang="en-US" altLang="en-US" dirty="0" smtClean="0"/>
              <a:t>To </a:t>
            </a:r>
            <a:r>
              <a:rPr lang="en-US" altLang="en-US" dirty="0" smtClean="0"/>
              <a:t>try this in an actual lightning storm would be to risk death by electrocution</a:t>
            </a:r>
            <a:r>
              <a:rPr lang="en-US" altLang="en-US" dirty="0" smtClean="0"/>
              <a:t>. </a:t>
            </a:r>
            <a:r>
              <a:rPr lang="en-US" altLang="en-US" dirty="0" smtClean="0"/>
              <a:t>If he performed this experiment, he was lucky to survive it.</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AC4953A9-5987-4028-BB96-A107578BA04C}" type="slidenum">
              <a:rPr lang="en-US" altLang="en-US">
                <a:latin typeface="Arial" charset="0"/>
              </a:rPr>
              <a:pPr>
                <a:spcBef>
                  <a:spcPct val="0"/>
                </a:spcBef>
              </a:pPr>
              <a:t>7</a:t>
            </a:fld>
            <a:endParaRPr lang="en-US" altLang="en-US">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Ask the students for a couple of examples of static electricity in their everyday lives. </a:t>
            </a:r>
            <a:r>
              <a:rPr lang="en-US" altLang="en-US" dirty="0" smtClean="0"/>
              <a:t>When </a:t>
            </a:r>
            <a:r>
              <a:rPr lang="en-US" altLang="en-US" dirty="0" smtClean="0"/>
              <a:t>scientists first started learning about electricity, they did not know how to create currents in the laboratory</a:t>
            </a:r>
            <a:r>
              <a:rPr lang="en-US" altLang="en-US" dirty="0" smtClean="0"/>
              <a:t>. </a:t>
            </a:r>
            <a:r>
              <a:rPr lang="en-US" altLang="en-US" dirty="0" smtClean="0"/>
              <a:t>They could only create static charges.</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BD3CCD4E-1E73-438C-98FE-C8AA3506FD04}" type="slidenum">
              <a:rPr lang="en-US" altLang="en-US">
                <a:latin typeface="Arial" charset="0"/>
              </a:rPr>
              <a:pPr>
                <a:spcBef>
                  <a:spcPct val="0"/>
                </a:spcBef>
              </a:pPr>
              <a:t>8</a:t>
            </a:fld>
            <a:endParaRPr lang="en-US" altLang="en-US">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Ask the students for examples of electricity use in the room where you are working</a:t>
            </a:r>
            <a:r>
              <a:rPr lang="en-US" altLang="en-US" dirty="0" smtClean="0"/>
              <a:t>. </a:t>
            </a:r>
            <a:r>
              <a:rPr lang="en-US" altLang="en-US" dirty="0" smtClean="0"/>
              <a:t>This will help students appreciate the ways that this topic is relevant to their lives.</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7F356A92-BBAC-4B92-9292-61201BCF5333}" type="slidenum">
              <a:rPr lang="en-US" altLang="en-US">
                <a:latin typeface="Arial" charset="0"/>
              </a:rPr>
              <a:pPr>
                <a:spcBef>
                  <a:spcPct val="0"/>
                </a:spcBef>
              </a:pPr>
              <a:t>9</a:t>
            </a:fld>
            <a:endParaRPr lang="en-US" altLang="en-US">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F6FD318-F327-42F6-84CF-53D16C2A96BF}" type="datetime1">
              <a:rPr lang="en-US" altLang="en-US"/>
              <a:pPr>
                <a:defRPr/>
              </a:pPr>
              <a:t>5/11/17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C2297200-1DF4-46B1-866A-5D8F8501B115}" type="slidenum">
              <a:rPr lang="en-US" altLang="en-US"/>
              <a:pPr/>
              <a:t>‹#›</a:t>
            </a:fld>
            <a:endParaRPr lang="en-US" altLang="en-US"/>
          </a:p>
        </p:txBody>
      </p:sp>
    </p:spTree>
    <p:extLst>
      <p:ext uri="{BB962C8B-B14F-4D97-AF65-F5344CB8AC3E}">
        <p14:creationId xmlns:p14="http://schemas.microsoft.com/office/powerpoint/2010/main" val="2416198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623E240-0579-4E0E-BD6D-CCBB6A97CA66}" type="datetime1">
              <a:rPr lang="en-US" altLang="en-US"/>
              <a:pPr>
                <a:defRPr/>
              </a:pPr>
              <a:t>5/11/17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A34D950-176B-44BF-B92D-8CC5AEE44D29}" type="slidenum">
              <a:rPr lang="en-US" altLang="en-US"/>
              <a:pPr/>
              <a:t>‹#›</a:t>
            </a:fld>
            <a:endParaRPr lang="en-US" altLang="en-US"/>
          </a:p>
        </p:txBody>
      </p:sp>
    </p:spTree>
    <p:extLst>
      <p:ext uri="{BB962C8B-B14F-4D97-AF65-F5344CB8AC3E}">
        <p14:creationId xmlns:p14="http://schemas.microsoft.com/office/powerpoint/2010/main" val="3435805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D6F79D-F8AA-4777-91F0-0EE536C64AFA}" type="datetime1">
              <a:rPr lang="en-US" altLang="en-US"/>
              <a:pPr>
                <a:defRPr/>
              </a:pPr>
              <a:t>5/11/17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714A152-3838-4371-BC3C-7D651423B94F}" type="slidenum">
              <a:rPr lang="en-US" altLang="en-US"/>
              <a:pPr/>
              <a:t>‹#›</a:t>
            </a:fld>
            <a:endParaRPr lang="en-US" altLang="en-US"/>
          </a:p>
        </p:txBody>
      </p:sp>
    </p:spTree>
    <p:extLst>
      <p:ext uri="{BB962C8B-B14F-4D97-AF65-F5344CB8AC3E}">
        <p14:creationId xmlns:p14="http://schemas.microsoft.com/office/powerpoint/2010/main" val="1203634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355D728-6E46-4F40-AD22-B7A01ECBF631}" type="datetime1">
              <a:rPr lang="en-US" altLang="en-US"/>
              <a:pPr>
                <a:defRPr/>
              </a:pPr>
              <a:t>5/11/17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1F002EE-9C1E-4779-8277-9B00E4ECAD33}" type="slidenum">
              <a:rPr lang="en-US" altLang="en-US"/>
              <a:pPr/>
              <a:t>‹#›</a:t>
            </a:fld>
            <a:endParaRPr lang="en-US" altLang="en-US"/>
          </a:p>
        </p:txBody>
      </p:sp>
    </p:spTree>
    <p:extLst>
      <p:ext uri="{BB962C8B-B14F-4D97-AF65-F5344CB8AC3E}">
        <p14:creationId xmlns:p14="http://schemas.microsoft.com/office/powerpoint/2010/main" val="1025649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AE646FD-A63A-472F-ACC3-F47821869509}" type="datetime1">
              <a:rPr lang="en-US" altLang="en-US"/>
              <a:pPr>
                <a:defRPr/>
              </a:pPr>
              <a:t>5/11/17</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DACCB1C7-C8F9-4E18-815F-2E90B4033AB1}" type="slidenum">
              <a:rPr lang="en-US" altLang="en-US"/>
              <a:pPr/>
              <a:t>‹#›</a:t>
            </a:fld>
            <a:endParaRPr lang="en-US" altLang="en-US"/>
          </a:p>
        </p:txBody>
      </p:sp>
    </p:spTree>
    <p:extLst>
      <p:ext uri="{BB962C8B-B14F-4D97-AF65-F5344CB8AC3E}">
        <p14:creationId xmlns:p14="http://schemas.microsoft.com/office/powerpoint/2010/main" val="2811649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4EAF0D7-7C12-420E-BE10-1707A1EF3211}" type="datetime1">
              <a:rPr lang="en-US" altLang="en-US"/>
              <a:pPr>
                <a:defRPr/>
              </a:pPr>
              <a:t>5/11/17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33C07F8-A6B1-4BEE-BA87-5739DF70ACF0}" type="slidenum">
              <a:rPr lang="en-US" altLang="en-US"/>
              <a:pPr/>
              <a:t>‹#›</a:t>
            </a:fld>
            <a:endParaRPr lang="en-US" altLang="en-US"/>
          </a:p>
        </p:txBody>
      </p:sp>
    </p:spTree>
    <p:extLst>
      <p:ext uri="{BB962C8B-B14F-4D97-AF65-F5344CB8AC3E}">
        <p14:creationId xmlns:p14="http://schemas.microsoft.com/office/powerpoint/2010/main" val="3119656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8997A0E6-01FA-4E4B-AFA6-1745C8C57DC0}" type="datetime1">
              <a:rPr lang="en-US" altLang="en-US"/>
              <a:pPr>
                <a:defRPr/>
              </a:pPr>
              <a:t>5/11/17</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DDDF2D78-C547-4C1E-9656-F8C774304FF1}" type="slidenum">
              <a:rPr lang="en-US" altLang="en-US"/>
              <a:pPr/>
              <a:t>‹#›</a:t>
            </a:fld>
            <a:endParaRPr lang="en-US" altLang="en-US"/>
          </a:p>
        </p:txBody>
      </p:sp>
    </p:spTree>
    <p:extLst>
      <p:ext uri="{BB962C8B-B14F-4D97-AF65-F5344CB8AC3E}">
        <p14:creationId xmlns:p14="http://schemas.microsoft.com/office/powerpoint/2010/main" val="21330708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C4DA072-C812-4A11-953D-987E9813568C}" type="datetime1">
              <a:rPr lang="en-US" altLang="en-US"/>
              <a:pPr>
                <a:defRPr/>
              </a:pPr>
              <a:t>5/11/17</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06D00BFF-97ED-44B7-9C9E-6C38FD818B2A}" type="slidenum">
              <a:rPr lang="en-US" altLang="en-US"/>
              <a:pPr/>
              <a:t>‹#›</a:t>
            </a:fld>
            <a:endParaRPr lang="en-US" altLang="en-US"/>
          </a:p>
        </p:txBody>
      </p:sp>
    </p:spTree>
    <p:extLst>
      <p:ext uri="{BB962C8B-B14F-4D97-AF65-F5344CB8AC3E}">
        <p14:creationId xmlns:p14="http://schemas.microsoft.com/office/powerpoint/2010/main" val="2751206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F573469-7516-431F-8D6D-75520D9F3AB8}" type="datetime1">
              <a:rPr lang="en-US" altLang="en-US"/>
              <a:pPr>
                <a:defRPr/>
              </a:pPr>
              <a:t>5/11/17</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CAF1D8D2-E07A-4370-8DCC-47144D064651}" type="slidenum">
              <a:rPr lang="en-US" altLang="en-US"/>
              <a:pPr/>
              <a:t>‹#›</a:t>
            </a:fld>
            <a:endParaRPr lang="en-US" altLang="en-US"/>
          </a:p>
        </p:txBody>
      </p:sp>
    </p:spTree>
    <p:extLst>
      <p:ext uri="{BB962C8B-B14F-4D97-AF65-F5344CB8AC3E}">
        <p14:creationId xmlns:p14="http://schemas.microsoft.com/office/powerpoint/2010/main" val="15080857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FF3C734-92C0-44AF-8CD1-C33BD3E2F883}" type="datetime1">
              <a:rPr lang="en-US" altLang="en-US"/>
              <a:pPr>
                <a:defRPr/>
              </a:pPr>
              <a:t>5/11/17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75E5D82-BA1A-43B1-8BE6-014E5F9AE905}" type="slidenum">
              <a:rPr lang="en-US" altLang="en-US"/>
              <a:pPr/>
              <a:t>‹#›</a:t>
            </a:fld>
            <a:endParaRPr lang="en-US" altLang="en-US"/>
          </a:p>
        </p:txBody>
      </p:sp>
    </p:spTree>
    <p:extLst>
      <p:ext uri="{BB962C8B-B14F-4D97-AF65-F5344CB8AC3E}">
        <p14:creationId xmlns:p14="http://schemas.microsoft.com/office/powerpoint/2010/main" val="625254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1E9E279-BDFF-4470-A620-63CC5A09BAAE}" type="datetime1">
              <a:rPr lang="en-US" altLang="en-US"/>
              <a:pPr>
                <a:defRPr/>
              </a:pPr>
              <a:t>5/11/17</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C9802A04-7556-4825-9561-2D3045E60651}" type="slidenum">
              <a:rPr lang="en-US" altLang="en-US"/>
              <a:pPr/>
              <a:t>‹#›</a:t>
            </a:fld>
            <a:endParaRPr lang="en-US" altLang="en-US"/>
          </a:p>
        </p:txBody>
      </p:sp>
    </p:spTree>
    <p:extLst>
      <p:ext uri="{BB962C8B-B14F-4D97-AF65-F5344CB8AC3E}">
        <p14:creationId xmlns:p14="http://schemas.microsoft.com/office/powerpoint/2010/main" val="192535747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4767263"/>
            <a:ext cx="2133600" cy="274637"/>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FFFFFF"/>
                </a:solidFill>
                <a:latin typeface="Arial" panose="020B0604020202020204" pitchFamily="34" charset="0"/>
              </a:defRPr>
            </a:lvl1pPr>
          </a:lstStyle>
          <a:p>
            <a:pPr>
              <a:defRPr/>
            </a:pPr>
            <a:fld id="{C2F7C748-9C61-4FD6-862D-C65B6F5D900C}" type="datetime1">
              <a:rPr lang="en-US" altLang="en-US"/>
              <a:pPr>
                <a:defRPr/>
              </a:pPr>
              <a:t>5/11/17</a:t>
            </a:fld>
            <a:endParaRPr lang="en-US" altLang="en-US"/>
          </a:p>
        </p:txBody>
      </p:sp>
      <p:sp>
        <p:nvSpPr>
          <p:cNvPr id="5" name="Footer Placeholder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Arial"/>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FFFFFF"/>
                </a:solidFill>
              </a:defRPr>
            </a:lvl1pPr>
          </a:lstStyle>
          <a:p>
            <a:fld id="{EF20851D-28C7-4664-9BBF-162E8E9184C4}"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Arial"/>
          <a:ea typeface="MS PGothic" panose="020B0600070205080204" pitchFamily="34"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MS PGothic" panose="020B0600070205080204" pitchFamily="34"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Arial"/>
          <a:ea typeface="MS PGothic" panose="020B0600070205080204" pitchFamily="34" charset="-128"/>
          <a:cs typeface="ＭＳ Ｐゴシック" charset="-128"/>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Arial"/>
          <a:ea typeface="MS PGothic" panose="020B0600070205080204" pitchFamily="34" charset="-128"/>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Arial"/>
          <a:ea typeface="MS PGothic" panose="020B0600070205080204" pitchFamily="34" charset="-128"/>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anose="020B0600070205080204" pitchFamily="34" charset="-128"/>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MS PGothic" panose="020B0600070205080204"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comments" Target="../comments/commen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2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21.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2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098" name="Picture 4" descr="Circuit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00" y="296863"/>
            <a:ext cx="8132763" cy="457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31800" y="381000"/>
            <a:ext cx="4005263" cy="2190750"/>
          </a:xfrm>
          <a:effectLst>
            <a:outerShdw blurRad="50800" dist="38100" dir="2700000" rotWithShape="0">
              <a:srgbClr val="000000">
                <a:alpha val="42999"/>
              </a:srgbClr>
            </a:outerShdw>
          </a:effectLst>
        </p:spPr>
        <p:txBody>
          <a:bodyPr anchor="t"/>
          <a:lstStyle/>
          <a:p>
            <a:pPr algn="l" eaLnBrk="1" hangingPunct="1">
              <a:defRPr/>
            </a:pPr>
            <a:r>
              <a:rPr lang="en-US" sz="5400" dirty="0" smtClean="0">
                <a:solidFill>
                  <a:srgbClr val="254061"/>
                </a:solidFill>
                <a:latin typeface="Arial" charset="0"/>
                <a:ea typeface="ＭＳ Ｐゴシック" charset="0"/>
                <a:cs typeface="ＭＳ Ｐゴシック" charset="0"/>
              </a:rPr>
              <a:t>Electricity and</a:t>
            </a:r>
            <a:br>
              <a:rPr lang="en-US" sz="5400" dirty="0" smtClean="0">
                <a:solidFill>
                  <a:srgbClr val="254061"/>
                </a:solidFill>
                <a:latin typeface="Arial" charset="0"/>
                <a:ea typeface="ＭＳ Ｐゴシック" charset="0"/>
                <a:cs typeface="ＭＳ Ｐゴシック" charset="0"/>
              </a:rPr>
            </a:br>
            <a:r>
              <a:rPr lang="en-US" sz="5400" dirty="0" smtClean="0">
                <a:solidFill>
                  <a:srgbClr val="254061"/>
                </a:solidFill>
                <a:latin typeface="Arial" charset="0"/>
                <a:ea typeface="ＭＳ Ｐゴシック" charset="0"/>
                <a:cs typeface="ＭＳ Ｐゴシック" charset="0"/>
              </a:rPr>
              <a:t>circuits</a:t>
            </a:r>
            <a:endParaRPr lang="en-US" sz="5400" dirty="0">
              <a:solidFill>
                <a:srgbClr val="254061"/>
              </a:solidFill>
              <a:latin typeface="Arial" charset="0"/>
              <a:ea typeface="ＭＳ Ｐゴシック" charset="0"/>
              <a:cs typeface="ＭＳ Ｐゴシック" charset="0"/>
            </a:endParaRPr>
          </a:p>
        </p:txBody>
      </p:sp>
      <p:pic>
        <p:nvPicPr>
          <p:cNvPr id="4100"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4411663"/>
            <a:ext cx="9144000"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What is electric current?</a:t>
            </a:r>
            <a:endParaRPr lang="en-US" dirty="0">
              <a:solidFill>
                <a:schemeClr val="accent1">
                  <a:lumMod val="50000"/>
                </a:schemeClr>
              </a:solidFill>
              <a:latin typeface="Arial" charset="0"/>
              <a:ea typeface="ＭＳ Ｐゴシック" charset="0"/>
              <a:cs typeface="ＭＳ Ｐゴシック" charset="0"/>
            </a:endParaRPr>
          </a:p>
        </p:txBody>
      </p:sp>
      <p:sp>
        <p:nvSpPr>
          <p:cNvPr id="22531" name="TextBox 6"/>
          <p:cNvSpPr txBox="1">
            <a:spLocks noChangeArrowheads="1"/>
          </p:cNvSpPr>
          <p:nvPr/>
        </p:nvSpPr>
        <p:spPr bwMode="auto">
          <a:xfrm>
            <a:off x="561975" y="2549525"/>
            <a:ext cx="2992438"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Current is measured in amperes (A), also called amps.</a:t>
            </a:r>
            <a:endParaRPr lang="en-US" altLang="en-US" sz="2400">
              <a:solidFill>
                <a:srgbClr val="800000"/>
              </a:solidFill>
            </a:endParaRPr>
          </a:p>
        </p:txBody>
      </p:sp>
      <p:pic>
        <p:nvPicPr>
          <p:cNvPr id="22532" name="Picture 3" descr="Screen shot 2013-02-09 at 9.45.14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003675" y="1270000"/>
            <a:ext cx="5059363" cy="357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7"/>
          <p:cNvSpPr txBox="1">
            <a:spLocks noChangeArrowheads="1"/>
          </p:cNvSpPr>
          <p:nvPr/>
        </p:nvSpPr>
        <p:spPr bwMode="auto">
          <a:xfrm>
            <a:off x="592138" y="1219200"/>
            <a:ext cx="34147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Electric current is the flow of charged particles, usually through wires and circuits.</a:t>
            </a:r>
          </a:p>
          <a:p>
            <a:pPr eaLnBrk="1" hangingPunct="1">
              <a:spcBef>
                <a:spcPct val="0"/>
              </a:spcBef>
              <a:buFontTx/>
              <a:buNone/>
            </a:pPr>
            <a:endParaRPr lang="en-US" altLang="en-US" sz="1800" b="1">
              <a:solidFill>
                <a:srgbClr val="254061"/>
              </a:solidFill>
            </a:endParaRPr>
          </a:p>
        </p:txBody>
      </p:sp>
      <p:sp>
        <p:nvSpPr>
          <p:cNvPr id="22534" name="TextBox 6"/>
          <p:cNvSpPr txBox="1">
            <a:spLocks noChangeArrowheads="1"/>
          </p:cNvSpPr>
          <p:nvPr/>
        </p:nvSpPr>
        <p:spPr bwMode="auto">
          <a:xfrm>
            <a:off x="4486275" y="4706938"/>
            <a:ext cx="35052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600" dirty="0">
                <a:solidFill>
                  <a:schemeClr val="bg1"/>
                </a:solidFill>
              </a:rPr>
              <a:t>Animated illustration, page 472</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7061200" cy="15684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How do we measure electric current?</a:t>
            </a:r>
            <a:endParaRPr lang="en-US" dirty="0">
              <a:solidFill>
                <a:schemeClr val="accent1">
                  <a:lumMod val="50000"/>
                </a:schemeClr>
              </a:solidFill>
              <a:latin typeface="Arial" charset="0"/>
              <a:ea typeface="ＭＳ Ｐゴシック" charset="0"/>
              <a:cs typeface="ＭＳ Ｐゴシック" charset="0"/>
            </a:endParaRPr>
          </a:p>
        </p:txBody>
      </p:sp>
      <p:pic>
        <p:nvPicPr>
          <p:cNvPr id="24579" name="Picture 2" descr="Digital Multimeter.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45291" y="210457"/>
            <a:ext cx="1775902" cy="3198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p:nvSpPr>
        <p:spPr bwMode="auto">
          <a:xfrm>
            <a:off x="592137" y="1668463"/>
            <a:ext cx="6124349" cy="1200329"/>
          </a:xfrm>
          <a:prstGeom prst="rect">
            <a:avLst/>
          </a:prstGeom>
          <a:no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rgbClr val="254061"/>
                </a:solidFill>
              </a:rPr>
              <a:t>Electric current is measured using an </a:t>
            </a:r>
            <a:r>
              <a:rPr lang="en-US" sz="1800" b="1" i="1" dirty="0" smtClean="0">
                <a:solidFill>
                  <a:schemeClr val="accent1">
                    <a:lumMod val="75000"/>
                  </a:schemeClr>
                </a:solidFill>
              </a:rPr>
              <a:t>ammeter </a:t>
            </a:r>
            <a:r>
              <a:rPr lang="en-US" sz="1800" b="1" dirty="0" smtClean="0">
                <a:solidFill>
                  <a:srgbClr val="254061"/>
                </a:solidFill>
              </a:rPr>
              <a:t>or, more commonly, a </a:t>
            </a:r>
            <a:r>
              <a:rPr lang="en-US" sz="1800" b="1" i="1" dirty="0" smtClean="0">
                <a:solidFill>
                  <a:schemeClr val="accent1">
                    <a:lumMod val="75000"/>
                  </a:schemeClr>
                </a:solidFill>
              </a:rPr>
              <a:t>digital multimeter</a:t>
            </a:r>
            <a:r>
              <a:rPr lang="en-US" sz="1800" b="1" dirty="0" smtClean="0">
                <a:solidFill>
                  <a:srgbClr val="254061"/>
                </a:solidFill>
              </a:rPr>
              <a:t>. Current sensors provide an additional way to measure current.</a:t>
            </a:r>
            <a:endParaRPr lang="en-US" sz="1800" dirty="0" smtClean="0">
              <a:solidFill>
                <a:srgbClr val="800000"/>
              </a:solidFill>
            </a:endParaRPr>
          </a:p>
          <a:p>
            <a:pPr eaLnBrk="1" hangingPunct="1">
              <a:defRPr/>
            </a:pPr>
            <a:endParaRPr lang="en-US" sz="1800" b="1" dirty="0" smtClean="0">
              <a:solidFill>
                <a:srgbClr val="254061"/>
              </a:solidFill>
            </a:endParaRPr>
          </a:p>
        </p:txBody>
      </p:sp>
      <p:sp>
        <p:nvSpPr>
          <p:cNvPr id="24581" name="TextBox 9"/>
          <p:cNvSpPr txBox="1">
            <a:spLocks noChangeArrowheads="1"/>
          </p:cNvSpPr>
          <p:nvPr/>
        </p:nvSpPr>
        <p:spPr bwMode="auto">
          <a:xfrm>
            <a:off x="592138" y="2698606"/>
            <a:ext cx="529431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dirty="0">
                <a:solidFill>
                  <a:srgbClr val="254061"/>
                </a:solidFill>
              </a:rPr>
              <a:t>In order to properly measure current, all the current must flow into the meter and back out again, into the circuit being tested.</a:t>
            </a:r>
            <a:endParaRPr lang="en-US" altLang="en-US" sz="1800" dirty="0">
              <a:solidFill>
                <a:srgbClr val="800000"/>
              </a:solidFill>
            </a:endParaRPr>
          </a:p>
          <a:p>
            <a:pPr eaLnBrk="1" hangingPunct="1">
              <a:spcBef>
                <a:spcPct val="0"/>
              </a:spcBef>
              <a:buFontTx/>
              <a:buNone/>
            </a:pPr>
            <a:endParaRPr lang="en-US" altLang="en-US" sz="1800" b="1" dirty="0">
              <a:solidFill>
                <a:srgbClr val="254061"/>
              </a:solidFill>
            </a:endParaRPr>
          </a:p>
        </p:txBody>
      </p:sp>
      <p:pic>
        <p:nvPicPr>
          <p:cNvPr id="2" name="Picture 1"/>
          <p:cNvPicPr>
            <a:picLocks noChangeAspect="1"/>
          </p:cNvPicPr>
          <p:nvPr/>
        </p:nvPicPr>
        <p:blipFill>
          <a:blip r:embed="rId4"/>
          <a:stretch>
            <a:fillRect/>
          </a:stretch>
        </p:blipFill>
        <p:spPr>
          <a:xfrm>
            <a:off x="1024678" y="3745351"/>
            <a:ext cx="4429232" cy="1331573"/>
          </a:xfrm>
          <a:prstGeom prst="rect">
            <a:avLst/>
          </a:prstGeom>
        </p:spPr>
      </p:pic>
      <p:pic>
        <p:nvPicPr>
          <p:cNvPr id="3" name="Picture 2"/>
          <p:cNvPicPr>
            <a:picLocks noChangeAspect="1"/>
          </p:cNvPicPr>
          <p:nvPr/>
        </p:nvPicPr>
        <p:blipFill>
          <a:blip r:embed="rId5"/>
          <a:stretch>
            <a:fillRect/>
          </a:stretch>
        </p:blipFill>
        <p:spPr>
          <a:xfrm>
            <a:off x="6042252" y="3399154"/>
            <a:ext cx="1773956" cy="162044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626" name="TextBox 2"/>
          <p:cNvSpPr txBox="1">
            <a:spLocks noChangeArrowheads="1"/>
          </p:cNvSpPr>
          <p:nvPr/>
        </p:nvSpPr>
        <p:spPr bwMode="auto">
          <a:xfrm>
            <a:off x="5535613" y="4008438"/>
            <a:ext cx="33416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In this circuit,</a:t>
            </a:r>
            <a:r>
              <a:rPr lang="en-US" altLang="en-US" sz="1800" b="1" i="1">
                <a:solidFill>
                  <a:srgbClr val="254061"/>
                </a:solidFill>
              </a:rPr>
              <a:t> </a:t>
            </a:r>
            <a:r>
              <a:rPr lang="en-US" altLang="en-US" sz="1800" b="1" i="1">
                <a:solidFill>
                  <a:srgbClr val="254061"/>
                </a:solidFill>
                <a:latin typeface="Times New Roman" pitchFamily="18" charset="0"/>
                <a:cs typeface="Times New Roman" pitchFamily="18" charset="0"/>
              </a:rPr>
              <a:t>I </a:t>
            </a:r>
            <a:r>
              <a:rPr lang="en-US" altLang="en-US" sz="1800" b="1">
                <a:solidFill>
                  <a:srgbClr val="254061"/>
                </a:solidFill>
                <a:cs typeface="Times New Roman" pitchFamily="18" charset="0"/>
              </a:rPr>
              <a:t>= 0.3 amps. </a:t>
            </a:r>
            <a:endParaRPr lang="en-US" altLang="en-US" sz="1800" b="1">
              <a:solidFill>
                <a:srgbClr val="800000"/>
              </a:solidFill>
              <a:cs typeface="Times New Roman" pitchFamily="18" charset="0"/>
            </a:endParaRPr>
          </a:p>
        </p:txBody>
      </p:sp>
      <p:sp>
        <p:nvSpPr>
          <p:cNvPr id="6"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What is an electric circuit?</a:t>
            </a:r>
            <a:endParaRPr lang="en-US" dirty="0">
              <a:solidFill>
                <a:schemeClr val="accent1">
                  <a:lumMod val="50000"/>
                </a:schemeClr>
              </a:solidFill>
              <a:latin typeface="Arial" charset="0"/>
              <a:ea typeface="ＭＳ Ｐゴシック" charset="0"/>
              <a:cs typeface="ＭＳ Ｐゴシック" charset="0"/>
            </a:endParaRPr>
          </a:p>
        </p:txBody>
      </p:sp>
      <p:sp>
        <p:nvSpPr>
          <p:cNvPr id="26628" name="TextBox 7"/>
          <p:cNvSpPr txBox="1">
            <a:spLocks noChangeArrowheads="1"/>
          </p:cNvSpPr>
          <p:nvPr/>
        </p:nvSpPr>
        <p:spPr bwMode="auto">
          <a:xfrm>
            <a:off x="604838" y="1809750"/>
            <a:ext cx="4633912"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An electric circuit is a conducting path through which electric current can flow.</a:t>
            </a:r>
          </a:p>
          <a:p>
            <a:pPr eaLnBrk="1" hangingPunct="1">
              <a:spcBef>
                <a:spcPct val="0"/>
              </a:spcBef>
              <a:buFontTx/>
              <a:buNone/>
            </a:pPr>
            <a:endParaRPr lang="en-US" altLang="en-US" sz="1800" b="1">
              <a:solidFill>
                <a:srgbClr val="254061"/>
              </a:solidFill>
            </a:endParaRPr>
          </a:p>
          <a:p>
            <a:pPr eaLnBrk="1" hangingPunct="1">
              <a:spcBef>
                <a:spcPct val="0"/>
              </a:spcBef>
              <a:buFontTx/>
              <a:buNone/>
            </a:pPr>
            <a:r>
              <a:rPr lang="en-US" altLang="en-US" sz="1800" b="1">
                <a:solidFill>
                  <a:srgbClr val="254061"/>
                </a:solidFill>
              </a:rPr>
              <a:t>The symbol for electric current is </a:t>
            </a:r>
            <a:r>
              <a:rPr lang="en-US" altLang="en-US" sz="1800" b="1" i="1">
                <a:solidFill>
                  <a:srgbClr val="254061"/>
                </a:solidFill>
                <a:latin typeface="Times New Roman" pitchFamily="18" charset="0"/>
                <a:cs typeface="Times New Roman" pitchFamily="18" charset="0"/>
              </a:rPr>
              <a:t>I</a:t>
            </a:r>
            <a:r>
              <a:rPr lang="en-US" altLang="en-US" sz="1800" b="1">
                <a:solidFill>
                  <a:srgbClr val="254061"/>
                </a:solidFill>
                <a:cs typeface="Times New Roman" pitchFamily="18" charset="0"/>
              </a:rPr>
              <a:t>.</a:t>
            </a:r>
          </a:p>
          <a:p>
            <a:pPr eaLnBrk="1" hangingPunct="1">
              <a:spcBef>
                <a:spcPct val="0"/>
              </a:spcBef>
              <a:buFontTx/>
              <a:buNone/>
            </a:pPr>
            <a:endParaRPr lang="en-US" altLang="en-US" sz="1800" b="1">
              <a:solidFill>
                <a:srgbClr val="254061"/>
              </a:solidFill>
              <a:cs typeface="Times New Roman" pitchFamily="18" charset="0"/>
            </a:endParaRPr>
          </a:p>
        </p:txBody>
      </p:sp>
      <p:pic>
        <p:nvPicPr>
          <p:cNvPr id="26629" name="Picture 3" descr="Screen shot 2013-10-03 at 1.24.49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35613" y="1219200"/>
            <a:ext cx="263525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Build a human circuit</a:t>
            </a:r>
            <a:endParaRPr lang="en-US" dirty="0">
              <a:solidFill>
                <a:schemeClr val="accent1">
                  <a:lumMod val="50000"/>
                </a:schemeClr>
              </a:solidFill>
              <a:latin typeface="Arial" charset="0"/>
              <a:ea typeface="ＭＳ Ｐゴシック" charset="0"/>
              <a:cs typeface="ＭＳ Ｐゴシック" charset="0"/>
            </a:endParaRPr>
          </a:p>
        </p:txBody>
      </p:sp>
      <p:sp>
        <p:nvSpPr>
          <p:cNvPr id="6" name="TextBox 5"/>
          <p:cNvSpPr txBox="1">
            <a:spLocks noChangeArrowheads="1"/>
          </p:cNvSpPr>
          <p:nvPr/>
        </p:nvSpPr>
        <p:spPr bwMode="auto">
          <a:xfrm>
            <a:off x="592138" y="1206500"/>
            <a:ext cx="6564312" cy="3508375"/>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rgbClr val="254061"/>
                </a:solidFill>
              </a:rPr>
              <a:t>Stand up </a:t>
            </a:r>
            <a:r>
              <a:rPr lang="en-US" sz="1800" b="1" dirty="0">
                <a:solidFill>
                  <a:srgbClr val="254061"/>
                </a:solidFill>
              </a:rPr>
              <a:t>and form a circle around the edge of the classroom.</a:t>
            </a:r>
          </a:p>
          <a:p>
            <a:pPr lvl="1" eaLnBrk="1" hangingPunct="1">
              <a:defRPr/>
            </a:pPr>
            <a:endParaRPr lang="en-US" sz="1800" b="1" dirty="0">
              <a:solidFill>
                <a:srgbClr val="254061"/>
              </a:solidFill>
              <a:cs typeface="ＭＳ Ｐゴシック" charset="0"/>
            </a:endParaRPr>
          </a:p>
          <a:p>
            <a:pPr marL="571500" indent="-285750" eaLnBrk="1" hangingPunct="1">
              <a:buFont typeface="Arial"/>
              <a:buChar char="•"/>
              <a:defRPr/>
            </a:pPr>
            <a:r>
              <a:rPr lang="en-US" sz="1800" b="1" dirty="0">
                <a:solidFill>
                  <a:srgbClr val="254061"/>
                </a:solidFill>
              </a:rPr>
              <a:t>The </a:t>
            </a:r>
            <a:r>
              <a:rPr lang="en-US" sz="1800" b="1" dirty="0" smtClean="0">
                <a:solidFill>
                  <a:srgbClr val="254061"/>
                </a:solidFill>
              </a:rPr>
              <a:t>circular path </a:t>
            </a:r>
            <a:r>
              <a:rPr lang="en-US" sz="1800" b="1" dirty="0">
                <a:solidFill>
                  <a:srgbClr val="254061"/>
                </a:solidFill>
              </a:rPr>
              <a:t>represents the wire of a circuit.</a:t>
            </a:r>
          </a:p>
          <a:p>
            <a:pPr marL="571500" indent="-285750" eaLnBrk="1" hangingPunct="1">
              <a:buFont typeface="Arial"/>
              <a:buChar char="•"/>
              <a:defRPr/>
            </a:pPr>
            <a:endParaRPr lang="en-US" sz="1800" b="1" dirty="0">
              <a:solidFill>
                <a:srgbClr val="254061"/>
              </a:solidFill>
            </a:endParaRPr>
          </a:p>
          <a:p>
            <a:pPr marL="571500" indent="-285750" eaLnBrk="1" hangingPunct="1">
              <a:buFont typeface="Arial"/>
              <a:buChar char="•"/>
              <a:defRPr/>
            </a:pPr>
            <a:r>
              <a:rPr lang="en-US" sz="1800" b="1" dirty="0">
                <a:solidFill>
                  <a:srgbClr val="254061"/>
                </a:solidFill>
              </a:rPr>
              <a:t>Each student represents a packet of mobile charge.</a:t>
            </a:r>
          </a:p>
          <a:p>
            <a:pPr marL="571500" indent="-285750" eaLnBrk="1" hangingPunct="1">
              <a:buFont typeface="Arial"/>
              <a:buChar char="•"/>
              <a:defRPr/>
            </a:pPr>
            <a:endParaRPr lang="en-US" sz="1800" b="1" dirty="0">
              <a:solidFill>
                <a:srgbClr val="254061"/>
              </a:solidFill>
            </a:endParaRPr>
          </a:p>
          <a:p>
            <a:pPr marL="571500" indent="-285750" eaLnBrk="1" hangingPunct="1">
              <a:buFont typeface="Arial"/>
              <a:buChar char="•"/>
              <a:defRPr/>
            </a:pPr>
            <a:r>
              <a:rPr lang="en-US" sz="1800" b="1" dirty="0">
                <a:solidFill>
                  <a:srgbClr val="254061"/>
                </a:solidFill>
              </a:rPr>
              <a:t>Notice that the charges are already in the wire! </a:t>
            </a:r>
            <a:r>
              <a:rPr lang="en-US" sz="1800" b="1" dirty="0" smtClean="0">
                <a:solidFill>
                  <a:srgbClr val="254061"/>
                </a:solidFill>
              </a:rPr>
              <a:t>    How </a:t>
            </a:r>
            <a:r>
              <a:rPr lang="en-US" sz="1800" b="1" dirty="0">
                <a:solidFill>
                  <a:srgbClr val="254061"/>
                </a:solidFill>
              </a:rPr>
              <a:t>did </a:t>
            </a:r>
            <a:r>
              <a:rPr lang="en-US" sz="1800" b="1" dirty="0" smtClean="0">
                <a:solidFill>
                  <a:srgbClr val="254061"/>
                </a:solidFill>
              </a:rPr>
              <a:t>they get </a:t>
            </a:r>
            <a:r>
              <a:rPr lang="en-US" sz="1800" b="1" dirty="0">
                <a:solidFill>
                  <a:srgbClr val="254061"/>
                </a:solidFill>
              </a:rPr>
              <a:t>there</a:t>
            </a:r>
            <a:r>
              <a:rPr lang="en-US" sz="1800" b="1" dirty="0" smtClean="0">
                <a:solidFill>
                  <a:srgbClr val="254061"/>
                </a:solidFill>
              </a:rPr>
              <a:t>?</a:t>
            </a:r>
          </a:p>
          <a:p>
            <a:pPr marL="285750" eaLnBrk="1" hangingPunct="1">
              <a:defRPr/>
            </a:pPr>
            <a:endParaRPr lang="en-US" sz="1800" b="1" dirty="0" smtClean="0">
              <a:solidFill>
                <a:srgbClr val="254061"/>
              </a:solidFill>
            </a:endParaRPr>
          </a:p>
          <a:p>
            <a:pPr marL="571500" indent="-285750" eaLnBrk="1" hangingPunct="1">
              <a:buFont typeface="Arial"/>
              <a:buChar char="•"/>
              <a:defRPr/>
            </a:pPr>
            <a:endParaRPr lang="en-US" dirty="0">
              <a:solidFill>
                <a:srgbClr val="254061"/>
              </a:solidFill>
            </a:endParaRPr>
          </a:p>
          <a:p>
            <a:pPr eaLnBrk="1" hangingPunct="1">
              <a:defRPr/>
            </a:pPr>
            <a:endParaRPr lang="en-US" sz="1800" b="1" dirty="0" smtClean="0">
              <a:solidFill>
                <a:srgbClr val="254061"/>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Box 6"/>
          <p:cNvSpPr txBox="1">
            <a:spLocks noChangeArrowheads="1"/>
          </p:cNvSpPr>
          <p:nvPr/>
        </p:nvSpPr>
        <p:spPr bwMode="auto">
          <a:xfrm>
            <a:off x="584200" y="1211263"/>
            <a:ext cx="2100263"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GO:</a:t>
            </a:r>
          </a:p>
          <a:p>
            <a:pPr eaLnBrk="1" hangingPunct="1">
              <a:spcBef>
                <a:spcPct val="0"/>
              </a:spcBef>
            </a:pPr>
            <a:endParaRPr lang="en-US" altLang="en-US" sz="1800" b="1">
              <a:solidFill>
                <a:srgbClr val="254061"/>
              </a:solidFill>
            </a:endParaRPr>
          </a:p>
          <a:p>
            <a:pPr eaLnBrk="1" hangingPunct="1">
              <a:spcBef>
                <a:spcPct val="0"/>
              </a:spcBef>
            </a:pPr>
            <a:endParaRPr lang="en-US" altLang="en-US" sz="1800" b="1">
              <a:solidFill>
                <a:srgbClr val="254061"/>
              </a:solidFill>
            </a:endParaRPr>
          </a:p>
          <a:p>
            <a:pPr eaLnBrk="1" hangingPunct="1">
              <a:spcBef>
                <a:spcPct val="0"/>
              </a:spcBef>
              <a:buFontTx/>
              <a:buNone/>
            </a:pPr>
            <a:endParaRPr lang="en-US" altLang="en-US" sz="1800" b="1">
              <a:solidFill>
                <a:srgbClr val="254061"/>
              </a:solidFill>
            </a:endParaRPr>
          </a:p>
          <a:p>
            <a:pPr eaLnBrk="1" hangingPunct="1">
              <a:spcBef>
                <a:spcPct val="0"/>
              </a:spcBef>
              <a:buFontTx/>
              <a:buNone/>
            </a:pPr>
            <a:endParaRPr lang="en-US" altLang="en-US" sz="1800" b="1">
              <a:solidFill>
                <a:srgbClr val="254061"/>
              </a:solidFill>
            </a:endParaRPr>
          </a:p>
          <a:p>
            <a:pPr eaLnBrk="1" hangingPunct="1">
              <a:spcBef>
                <a:spcPct val="0"/>
              </a:spcBef>
              <a:buFontTx/>
              <a:buNone/>
            </a:pPr>
            <a:endParaRPr lang="en-US" altLang="en-US" sz="1800" b="1">
              <a:solidFill>
                <a:srgbClr val="254061"/>
              </a:solidFill>
            </a:endParaRPr>
          </a:p>
          <a:p>
            <a:pPr eaLnBrk="1" hangingPunct="1">
              <a:spcBef>
                <a:spcPct val="0"/>
              </a:spcBef>
              <a:buFontTx/>
              <a:buNone/>
            </a:pPr>
            <a:r>
              <a:rPr lang="en-US" altLang="en-US" sz="1800" b="1">
                <a:solidFill>
                  <a:srgbClr val="254061"/>
                </a:solidFill>
              </a:rPr>
              <a:t>STOP:</a:t>
            </a:r>
            <a:endParaRPr lang="en-US" altLang="ja-JP" sz="1800" b="1">
              <a:solidFill>
                <a:srgbClr val="254061"/>
              </a:solidFill>
            </a:endParaRPr>
          </a:p>
        </p:txBody>
      </p:sp>
      <p:sp>
        <p:nvSpPr>
          <p:cNvPr id="5"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Build a human circuit</a:t>
            </a:r>
            <a:endParaRPr lang="en-US" dirty="0">
              <a:solidFill>
                <a:schemeClr val="accent1">
                  <a:lumMod val="50000"/>
                </a:schemeClr>
              </a:solidFill>
              <a:latin typeface="Arial" charset="0"/>
              <a:ea typeface="ＭＳ Ｐゴシック" charset="0"/>
              <a:cs typeface="ＭＳ Ｐゴシック" charset="0"/>
            </a:endParaRPr>
          </a:p>
        </p:txBody>
      </p:sp>
      <p:sp>
        <p:nvSpPr>
          <p:cNvPr id="30724" name="TextBox 2"/>
          <p:cNvSpPr txBox="1">
            <a:spLocks noChangeArrowheads="1"/>
          </p:cNvSpPr>
          <p:nvPr/>
        </p:nvSpPr>
        <p:spPr bwMode="auto">
          <a:xfrm>
            <a:off x="1468438" y="1209675"/>
            <a:ext cx="7440612"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pPr>
            <a:r>
              <a:rPr lang="en-US" altLang="en-US" sz="1800" b="1">
                <a:solidFill>
                  <a:srgbClr val="254061"/>
                </a:solidFill>
              </a:rPr>
              <a:t>Close the imaginary switch so the </a:t>
            </a:r>
            <a:r>
              <a:rPr lang="ja-JP" altLang="en-US" sz="1800" b="1">
                <a:solidFill>
                  <a:srgbClr val="254061"/>
                </a:solidFill>
              </a:rPr>
              <a:t>“</a:t>
            </a:r>
            <a:r>
              <a:rPr lang="en-US" altLang="ja-JP" sz="1800" b="1">
                <a:solidFill>
                  <a:srgbClr val="254061"/>
                </a:solidFill>
              </a:rPr>
              <a:t>charges</a:t>
            </a:r>
            <a:r>
              <a:rPr lang="ja-JP" altLang="en-US" sz="1800" b="1">
                <a:solidFill>
                  <a:srgbClr val="254061"/>
                </a:solidFill>
              </a:rPr>
              <a:t>”</a:t>
            </a:r>
            <a:r>
              <a:rPr lang="en-US" altLang="ja-JP" sz="1800" b="1">
                <a:solidFill>
                  <a:srgbClr val="254061"/>
                </a:solidFill>
              </a:rPr>
              <a:t> start flowing around the circuit. </a:t>
            </a:r>
            <a:r>
              <a:rPr lang="ja-JP" altLang="en-US" sz="1800" b="1">
                <a:solidFill>
                  <a:srgbClr val="254061"/>
                </a:solidFill>
              </a:rPr>
              <a:t>“</a:t>
            </a:r>
            <a:r>
              <a:rPr lang="en-US" altLang="ja-JP" sz="1800" b="1">
                <a:solidFill>
                  <a:srgbClr val="254061"/>
                </a:solidFill>
              </a:rPr>
              <a:t>Charges</a:t>
            </a:r>
            <a:r>
              <a:rPr lang="ja-JP" altLang="en-US" sz="1800" b="1">
                <a:solidFill>
                  <a:srgbClr val="254061"/>
                </a:solidFill>
              </a:rPr>
              <a:t>”</a:t>
            </a:r>
            <a:r>
              <a:rPr lang="en-US" altLang="ja-JP" sz="1800" b="1">
                <a:solidFill>
                  <a:srgbClr val="254061"/>
                </a:solidFill>
              </a:rPr>
              <a:t> should not bunch up.  Why not?</a:t>
            </a:r>
          </a:p>
          <a:p>
            <a:pPr eaLnBrk="1" hangingPunct="1">
              <a:spcBef>
                <a:spcPct val="0"/>
              </a:spcBef>
            </a:pPr>
            <a:endParaRPr lang="en-US" altLang="ja-JP" sz="1800" b="1">
              <a:solidFill>
                <a:srgbClr val="254061"/>
              </a:solidFill>
            </a:endParaRPr>
          </a:p>
          <a:p>
            <a:pPr eaLnBrk="1" hangingPunct="1">
              <a:spcBef>
                <a:spcPct val="0"/>
              </a:spcBef>
            </a:pPr>
            <a:r>
              <a:rPr lang="en-US" altLang="ja-JP" sz="1800" b="1">
                <a:solidFill>
                  <a:srgbClr val="254061"/>
                </a:solidFill>
              </a:rPr>
              <a:t>Students assigned to be </a:t>
            </a:r>
            <a:r>
              <a:rPr lang="en-US" altLang="ja-JP" sz="1800" b="1" i="1">
                <a:solidFill>
                  <a:srgbClr val="254061"/>
                </a:solidFill>
              </a:rPr>
              <a:t>“</a:t>
            </a:r>
            <a:r>
              <a:rPr lang="en-US" altLang="ja-JP" sz="1800" b="1">
                <a:solidFill>
                  <a:srgbClr val="254061"/>
                </a:solidFill>
              </a:rPr>
              <a:t>ammeters</a:t>
            </a:r>
            <a:r>
              <a:rPr lang="en-US" altLang="ja-JP" sz="1800" b="1" i="1">
                <a:solidFill>
                  <a:srgbClr val="254061"/>
                </a:solidFill>
              </a:rPr>
              <a:t>”</a:t>
            </a:r>
            <a:r>
              <a:rPr lang="en-US" altLang="ja-JP" sz="1800" b="1">
                <a:solidFill>
                  <a:srgbClr val="254061"/>
                </a:solidFill>
              </a:rPr>
              <a:t> should stand still and count the </a:t>
            </a:r>
            <a:r>
              <a:rPr lang="ja-JP" altLang="en-US" sz="1800" b="1">
                <a:solidFill>
                  <a:srgbClr val="254061"/>
                </a:solidFill>
              </a:rPr>
              <a:t>“</a:t>
            </a:r>
            <a:r>
              <a:rPr lang="en-US" altLang="ja-JP" sz="1800" b="1">
                <a:solidFill>
                  <a:srgbClr val="254061"/>
                </a:solidFill>
              </a:rPr>
              <a:t>charges</a:t>
            </a:r>
            <a:r>
              <a:rPr lang="ja-JP" altLang="en-US" sz="1800" b="1">
                <a:solidFill>
                  <a:srgbClr val="254061"/>
                </a:solidFill>
              </a:rPr>
              <a:t>”</a:t>
            </a:r>
            <a:r>
              <a:rPr lang="en-US" altLang="ja-JP" sz="1800" b="1">
                <a:solidFill>
                  <a:srgbClr val="254061"/>
                </a:solidFill>
              </a:rPr>
              <a:t> that pass that point in the circuit.</a:t>
            </a:r>
          </a:p>
          <a:p>
            <a:pPr eaLnBrk="1" hangingPunct="1">
              <a:spcBef>
                <a:spcPct val="0"/>
              </a:spcBef>
            </a:pPr>
            <a:endParaRPr lang="en-US" altLang="ja-JP" sz="1800" b="1">
              <a:solidFill>
                <a:srgbClr val="254061"/>
              </a:solidFill>
            </a:endParaRPr>
          </a:p>
          <a:p>
            <a:pPr eaLnBrk="1" hangingPunct="1">
              <a:spcBef>
                <a:spcPct val="0"/>
              </a:spcBef>
            </a:pPr>
            <a:r>
              <a:rPr lang="en-US" altLang="en-US" sz="1800" b="1">
                <a:solidFill>
                  <a:srgbClr val="254061"/>
                </a:solidFill>
              </a:rPr>
              <a:t>After 60 seconds, open the </a:t>
            </a:r>
            <a:r>
              <a:rPr lang="ja-JP" altLang="en-US" sz="1800" b="1">
                <a:solidFill>
                  <a:srgbClr val="254061"/>
                </a:solidFill>
              </a:rPr>
              <a:t>“</a:t>
            </a:r>
            <a:r>
              <a:rPr lang="en-US" altLang="ja-JP" sz="1800" b="1">
                <a:solidFill>
                  <a:srgbClr val="254061"/>
                </a:solidFill>
              </a:rPr>
              <a:t>switch</a:t>
            </a:r>
            <a:r>
              <a:rPr lang="ja-JP" altLang="en-US" sz="1800" b="1">
                <a:solidFill>
                  <a:srgbClr val="254061"/>
                </a:solidFill>
              </a:rPr>
              <a:t>”</a:t>
            </a:r>
            <a:r>
              <a:rPr lang="en-US" altLang="ja-JP" sz="1800" b="1">
                <a:solidFill>
                  <a:srgbClr val="254061"/>
                </a:solidFill>
              </a:rPr>
              <a:t> to stop the current flow. </a:t>
            </a:r>
          </a:p>
          <a:p>
            <a:pPr eaLnBrk="1" hangingPunct="1">
              <a:spcBef>
                <a:spcPct val="0"/>
              </a:spcBef>
            </a:pPr>
            <a:endParaRPr lang="en-US" altLang="en-US" sz="1800" b="1">
              <a:solidFill>
                <a:srgbClr val="254061"/>
              </a:solidFill>
            </a:endParaRPr>
          </a:p>
        </p:txBody>
      </p:sp>
      <p:sp>
        <p:nvSpPr>
          <p:cNvPr id="30725" name="TextBox 3"/>
          <p:cNvSpPr txBox="1">
            <a:spLocks noChangeArrowheads="1"/>
          </p:cNvSpPr>
          <p:nvPr/>
        </p:nvSpPr>
        <p:spPr bwMode="auto">
          <a:xfrm>
            <a:off x="1814513" y="3784600"/>
            <a:ext cx="594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ja-JP" sz="1800" b="1">
                <a:solidFill>
                  <a:srgbClr val="254061"/>
                </a:solidFill>
              </a:rPr>
              <a:t>“Ammeters” should report their measured currents.</a:t>
            </a:r>
            <a:r>
              <a:rPr lang="en-US" altLang="ja-JP" sz="1800">
                <a:solidFill>
                  <a:srgbClr val="254061"/>
                </a:solidFill>
              </a:rPr>
              <a:t>        </a:t>
            </a:r>
            <a:r>
              <a:rPr lang="en-US" altLang="ja-JP" sz="1800" b="1">
                <a:solidFill>
                  <a:srgbClr val="254061"/>
                </a:solidFill>
              </a:rPr>
              <a:t>What should be true about these values?  Why?</a:t>
            </a:r>
            <a:endParaRPr lang="en-US" altLang="ja-JP" sz="1800">
              <a:solidFill>
                <a:srgbClr val="254061"/>
              </a:solidFill>
            </a:endParaRPr>
          </a:p>
        </p:txBody>
      </p:sp>
      <p:sp>
        <p:nvSpPr>
          <p:cNvPr id="30726" name="TextBox 6"/>
          <p:cNvSpPr txBox="1">
            <a:spLocks noChangeArrowheads="1"/>
          </p:cNvSpPr>
          <p:nvPr/>
        </p:nvSpPr>
        <p:spPr bwMode="auto">
          <a:xfrm>
            <a:off x="584200" y="3797300"/>
            <a:ext cx="15176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ja-JP" sz="1800" b="1">
                <a:solidFill>
                  <a:srgbClr val="254061"/>
                </a:solidFill>
              </a:rPr>
              <a:t>REPORT:</a:t>
            </a:r>
            <a:endParaRPr lang="en-US" altLang="en-US" sz="2400">
              <a:solidFill>
                <a:srgbClr val="800000"/>
              </a:solidFill>
            </a:endParaRP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Charge is conserved</a:t>
            </a:r>
            <a:endParaRPr lang="en-US" dirty="0">
              <a:solidFill>
                <a:schemeClr val="accent1">
                  <a:lumMod val="50000"/>
                </a:schemeClr>
              </a:solidFill>
              <a:latin typeface="Arial" charset="0"/>
              <a:ea typeface="ＭＳ Ｐゴシック" charset="0"/>
              <a:cs typeface="ＭＳ Ｐゴシック" charset="0"/>
            </a:endParaRPr>
          </a:p>
        </p:txBody>
      </p:sp>
      <p:sp>
        <p:nvSpPr>
          <p:cNvPr id="32771" name="TextBox 7"/>
          <p:cNvSpPr txBox="1">
            <a:spLocks noChangeArrowheads="1"/>
          </p:cNvSpPr>
          <p:nvPr/>
        </p:nvSpPr>
        <p:spPr bwMode="auto">
          <a:xfrm>
            <a:off x="592138" y="1206500"/>
            <a:ext cx="4192587"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dirty="0">
                <a:solidFill>
                  <a:srgbClr val="254061"/>
                </a:solidFill>
              </a:rPr>
              <a:t>Electric current </a:t>
            </a:r>
            <a:r>
              <a:rPr lang="en-US" altLang="en-US" sz="1800" b="1" i="1" dirty="0">
                <a:solidFill>
                  <a:srgbClr val="254061"/>
                </a:solidFill>
                <a:latin typeface="Times New Roman" pitchFamily="18" charset="0"/>
                <a:cs typeface="Times New Roman" pitchFamily="18" charset="0"/>
              </a:rPr>
              <a:t>I</a:t>
            </a:r>
            <a:r>
              <a:rPr lang="en-US" altLang="en-US" sz="1800" b="1" dirty="0">
                <a:solidFill>
                  <a:srgbClr val="254061"/>
                </a:solidFill>
                <a:cs typeface="Times New Roman" pitchFamily="18" charset="0"/>
              </a:rPr>
              <a:t> must be </a:t>
            </a:r>
            <a:r>
              <a:rPr lang="en-US" altLang="en-US" sz="1800" b="1" u="sng" dirty="0">
                <a:solidFill>
                  <a:srgbClr val="254061"/>
                </a:solidFill>
                <a:cs typeface="Times New Roman" pitchFamily="18" charset="0"/>
              </a:rPr>
              <a:t>the same</a:t>
            </a:r>
            <a:r>
              <a:rPr lang="en-US" altLang="en-US" sz="1800" b="1" dirty="0">
                <a:solidFill>
                  <a:srgbClr val="254061"/>
                </a:solidFill>
                <a:cs typeface="Times New Roman" pitchFamily="18" charset="0"/>
              </a:rPr>
              <a:t> at all points in a simple, single-loop circuit.</a:t>
            </a:r>
          </a:p>
          <a:p>
            <a:pPr eaLnBrk="1" hangingPunct="1">
              <a:spcBef>
                <a:spcPct val="0"/>
              </a:spcBef>
              <a:buFontTx/>
              <a:buNone/>
            </a:pPr>
            <a:endParaRPr lang="en-US" altLang="en-US" sz="1800" b="1" dirty="0">
              <a:solidFill>
                <a:srgbClr val="254061"/>
              </a:solidFill>
              <a:cs typeface="Times New Roman" pitchFamily="18" charset="0"/>
            </a:endParaRPr>
          </a:p>
          <a:p>
            <a:pPr eaLnBrk="1" hangingPunct="1">
              <a:spcBef>
                <a:spcPct val="0"/>
              </a:spcBef>
              <a:buFontTx/>
              <a:buNone/>
            </a:pPr>
            <a:r>
              <a:rPr lang="en-US" altLang="en-US" sz="1800" b="1" dirty="0">
                <a:solidFill>
                  <a:srgbClr val="254061"/>
                </a:solidFill>
                <a:cs typeface="Times New Roman" pitchFamily="18" charset="0"/>
              </a:rPr>
              <a:t>Charge can never be created or destroyed. </a:t>
            </a:r>
            <a:r>
              <a:rPr lang="en-US" altLang="en-US" sz="1800" b="1" dirty="0" smtClean="0">
                <a:solidFill>
                  <a:srgbClr val="254061"/>
                </a:solidFill>
                <a:cs typeface="Times New Roman" pitchFamily="18" charset="0"/>
              </a:rPr>
              <a:t>All </a:t>
            </a:r>
            <a:r>
              <a:rPr lang="en-US" altLang="en-US" sz="1800" b="1" dirty="0">
                <a:solidFill>
                  <a:srgbClr val="254061"/>
                </a:solidFill>
                <a:cs typeface="Times New Roman" pitchFamily="18" charset="0"/>
              </a:rPr>
              <a:t>the charge that flows through one point in the circuit must flow through the next point also. </a:t>
            </a:r>
          </a:p>
          <a:p>
            <a:pPr eaLnBrk="1" hangingPunct="1">
              <a:spcBef>
                <a:spcPct val="0"/>
              </a:spcBef>
              <a:buFontTx/>
              <a:buNone/>
            </a:pPr>
            <a:endParaRPr lang="en-US" altLang="en-US" sz="1800" b="1" dirty="0">
              <a:solidFill>
                <a:srgbClr val="254061"/>
              </a:solidFill>
              <a:cs typeface="Times New Roman" pitchFamily="18" charset="0"/>
            </a:endParaRPr>
          </a:p>
        </p:txBody>
      </p:sp>
      <p:pic>
        <p:nvPicPr>
          <p:cNvPr id="32772" name="Picture 3" descr="Screen shot 2013-10-03 at 1.24.49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35613" y="1219200"/>
            <a:ext cx="2635250" cy="251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3" name="TextBox 2"/>
          <p:cNvSpPr txBox="1">
            <a:spLocks noChangeArrowheads="1"/>
          </p:cNvSpPr>
          <p:nvPr/>
        </p:nvSpPr>
        <p:spPr bwMode="auto">
          <a:xfrm>
            <a:off x="6119813" y="1166813"/>
            <a:ext cx="1012825" cy="4746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2400">
                <a:solidFill>
                  <a:schemeClr val="bg1"/>
                </a:solidFill>
              </a:rPr>
              <a:t>       </a:t>
            </a:r>
            <a:r>
              <a:rPr lang="en-US" altLang="en-US" sz="2400" b="1" i="1">
                <a:solidFill>
                  <a:schemeClr val="bg1"/>
                </a:solidFill>
                <a:latin typeface="Times New Roman" pitchFamily="18" charset="0"/>
                <a:cs typeface="Times New Roman" pitchFamily="18" charset="0"/>
              </a:rPr>
              <a:t> I</a:t>
            </a:r>
          </a:p>
        </p:txBody>
      </p:sp>
      <p:sp>
        <p:nvSpPr>
          <p:cNvPr id="32774" name="TextBox 7"/>
          <p:cNvSpPr txBox="1">
            <a:spLocks noChangeArrowheads="1"/>
          </p:cNvSpPr>
          <p:nvPr/>
        </p:nvSpPr>
        <p:spPr bwMode="auto">
          <a:xfrm>
            <a:off x="6626225" y="3656013"/>
            <a:ext cx="1012825" cy="474662"/>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2400">
                <a:solidFill>
                  <a:schemeClr val="bg1"/>
                </a:solidFill>
              </a:rPr>
              <a:t>       </a:t>
            </a:r>
            <a:r>
              <a:rPr lang="en-US" altLang="en-US" sz="2400" b="1" i="1">
                <a:solidFill>
                  <a:schemeClr val="bg1"/>
                </a:solidFill>
                <a:latin typeface="Times New Roman" pitchFamily="18" charset="0"/>
                <a:cs typeface="Times New Roman" pitchFamily="18" charset="0"/>
              </a:rPr>
              <a:t> I</a:t>
            </a:r>
          </a:p>
        </p:txBody>
      </p:sp>
      <p:cxnSp>
        <p:nvCxnSpPr>
          <p:cNvPr id="5" name="Straight Arrow Connector 4"/>
          <p:cNvCxnSpPr/>
          <p:nvPr/>
        </p:nvCxnSpPr>
        <p:spPr>
          <a:xfrm flipH="1" flipV="1">
            <a:off x="6453188" y="3894138"/>
            <a:ext cx="817562" cy="0"/>
          </a:xfrm>
          <a:prstGeom prst="straightConnector1">
            <a:avLst/>
          </a:prstGeom>
          <a:ln w="44450" cmpd="sng">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0178" name="TextBox 6"/>
          <p:cNvSpPr txBox="1">
            <a:spLocks noChangeArrowheads="1"/>
          </p:cNvSpPr>
          <p:nvPr/>
        </p:nvSpPr>
        <p:spPr bwMode="auto">
          <a:xfrm>
            <a:off x="427038" y="3692525"/>
            <a:ext cx="4106862" cy="646113"/>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rgbClr val="254061"/>
                </a:solidFill>
              </a:rPr>
              <a:t>An </a:t>
            </a:r>
            <a:r>
              <a:rPr lang="en-US" sz="1800" b="1" i="1" dirty="0" smtClean="0">
                <a:solidFill>
                  <a:schemeClr val="accent1">
                    <a:lumMod val="75000"/>
                  </a:schemeClr>
                </a:solidFill>
              </a:rPr>
              <a:t>open circuit </a:t>
            </a:r>
            <a:r>
              <a:rPr lang="en-US" sz="1800" b="1" dirty="0" smtClean="0">
                <a:solidFill>
                  <a:srgbClr val="254061"/>
                </a:solidFill>
              </a:rPr>
              <a:t>does not have a complete path so no current flows</a:t>
            </a:r>
            <a:r>
              <a:rPr lang="en-US" sz="1800" b="1" i="1" dirty="0" smtClean="0">
                <a:solidFill>
                  <a:srgbClr val="254061"/>
                </a:solidFill>
              </a:rPr>
              <a:t>.</a:t>
            </a:r>
            <a:endParaRPr lang="en-US" dirty="0" smtClean="0">
              <a:solidFill>
                <a:srgbClr val="800000"/>
              </a:solidFill>
            </a:endParaRPr>
          </a:p>
        </p:txBody>
      </p:sp>
      <p:sp>
        <p:nvSpPr>
          <p:cNvPr id="50179" name="TextBox 6"/>
          <p:cNvSpPr txBox="1">
            <a:spLocks noChangeArrowheads="1"/>
          </p:cNvSpPr>
          <p:nvPr/>
        </p:nvSpPr>
        <p:spPr bwMode="auto">
          <a:xfrm>
            <a:off x="5086350" y="3692525"/>
            <a:ext cx="3802063" cy="641350"/>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rgbClr val="254061"/>
                </a:solidFill>
              </a:rPr>
              <a:t>A </a:t>
            </a:r>
            <a:r>
              <a:rPr lang="en-US" sz="1800" b="1" i="1" dirty="0" smtClean="0">
                <a:solidFill>
                  <a:schemeClr val="accent1">
                    <a:lumMod val="75000"/>
                  </a:schemeClr>
                </a:solidFill>
              </a:rPr>
              <a:t>closed circuit </a:t>
            </a:r>
            <a:r>
              <a:rPr lang="en-US" sz="1800" b="1" dirty="0" smtClean="0">
                <a:solidFill>
                  <a:srgbClr val="254061"/>
                </a:solidFill>
              </a:rPr>
              <a:t>has a complete path, allowing current to flow.</a:t>
            </a:r>
            <a:endParaRPr lang="en-US" dirty="0" smtClean="0">
              <a:solidFill>
                <a:srgbClr val="800000"/>
              </a:solidFill>
            </a:endParaRPr>
          </a:p>
        </p:txBody>
      </p:sp>
      <p:pic>
        <p:nvPicPr>
          <p:cNvPr id="34820" name="Picture 8" descr="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425" y="1384300"/>
            <a:ext cx="8335963" cy="236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Open and closed circuits</a:t>
            </a:r>
            <a:endParaRPr lang="en-US" dirty="0">
              <a:solidFill>
                <a:schemeClr val="accent1">
                  <a:lumMod val="50000"/>
                </a:schemeClr>
              </a:solidFill>
              <a:latin typeface="Arial" charset="0"/>
              <a:ea typeface="ＭＳ Ｐゴシック" charset="0"/>
              <a:cs typeface="ＭＳ Ｐゴシック"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Common circuit elements</a:t>
            </a:r>
            <a:endParaRPr lang="en-US" dirty="0">
              <a:solidFill>
                <a:schemeClr val="accent1">
                  <a:lumMod val="50000"/>
                </a:schemeClr>
              </a:solidFill>
              <a:latin typeface="Arial" charset="0"/>
              <a:ea typeface="ＭＳ Ｐゴシック" charset="0"/>
              <a:cs typeface="ＭＳ Ｐゴシック" charset="0"/>
            </a:endParaRPr>
          </a:p>
        </p:txBody>
      </p:sp>
      <p:pic>
        <p:nvPicPr>
          <p:cNvPr id="36867" name="Picture 1" descr="Electrical symbol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2413" y="1400175"/>
            <a:ext cx="8824912" cy="28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8914" name="Picture 1" descr="KnifeBladeSwitch.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08513" y="1531938"/>
            <a:ext cx="4506912" cy="300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Knife blade switches</a:t>
            </a:r>
            <a:endParaRPr lang="en-US" dirty="0">
              <a:solidFill>
                <a:schemeClr val="accent1">
                  <a:lumMod val="50000"/>
                </a:schemeClr>
              </a:solidFill>
              <a:latin typeface="Arial" charset="0"/>
              <a:ea typeface="ＭＳ Ｐゴシック" charset="0"/>
              <a:cs typeface="ＭＳ Ｐゴシック" charset="0"/>
            </a:endParaRPr>
          </a:p>
        </p:txBody>
      </p:sp>
      <p:sp>
        <p:nvSpPr>
          <p:cNvPr id="38916" name="TextBox 6"/>
          <p:cNvSpPr txBox="1">
            <a:spLocks noChangeArrowheads="1"/>
          </p:cNvSpPr>
          <p:nvPr/>
        </p:nvSpPr>
        <p:spPr bwMode="auto">
          <a:xfrm>
            <a:off x="587375" y="1217613"/>
            <a:ext cx="3722688"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dirty="0">
                <a:solidFill>
                  <a:srgbClr val="254061"/>
                </a:solidFill>
              </a:rPr>
              <a:t>A knife blade switch uses a mechanical lever to open/close a circuit connection.</a:t>
            </a:r>
          </a:p>
          <a:p>
            <a:pPr eaLnBrk="1" hangingPunct="1">
              <a:spcBef>
                <a:spcPct val="0"/>
              </a:spcBef>
              <a:buFontTx/>
              <a:buNone/>
            </a:pPr>
            <a:endParaRPr lang="en-US" altLang="en-US" sz="1800" b="1" dirty="0">
              <a:solidFill>
                <a:srgbClr val="254061"/>
              </a:solidFill>
            </a:endParaRPr>
          </a:p>
          <a:p>
            <a:pPr eaLnBrk="1" hangingPunct="1">
              <a:spcBef>
                <a:spcPct val="0"/>
              </a:spcBef>
              <a:buFontTx/>
              <a:buNone/>
            </a:pPr>
            <a:r>
              <a:rPr lang="en-US" altLang="en-US" sz="1800" b="1" dirty="0">
                <a:solidFill>
                  <a:srgbClr val="254061"/>
                </a:solidFill>
              </a:rPr>
              <a:t>The handle is an insulator, so you won’t get a shock when you touch it!</a:t>
            </a:r>
          </a:p>
          <a:p>
            <a:pPr eaLnBrk="1" hangingPunct="1">
              <a:spcBef>
                <a:spcPct val="0"/>
              </a:spcBef>
              <a:buFontTx/>
              <a:buNone/>
            </a:pPr>
            <a:endParaRPr lang="en-US" altLang="en-US" sz="1800" b="1" dirty="0">
              <a:solidFill>
                <a:srgbClr val="254061"/>
              </a:solidFill>
            </a:endParaRPr>
          </a:p>
          <a:p>
            <a:pPr eaLnBrk="1" hangingPunct="1">
              <a:spcBef>
                <a:spcPct val="0"/>
              </a:spcBef>
              <a:buFontTx/>
              <a:buNone/>
            </a:pPr>
            <a:r>
              <a:rPr lang="en-US" altLang="en-US" sz="1800" b="1" dirty="0">
                <a:solidFill>
                  <a:srgbClr val="254061"/>
                </a:solidFill>
              </a:rPr>
              <a:t>When attaching a knife blade switch to a circuit, do so with it in the </a:t>
            </a:r>
            <a:r>
              <a:rPr lang="en-US" altLang="en-US" sz="1800" b="1" i="1" dirty="0">
                <a:solidFill>
                  <a:srgbClr val="254061"/>
                </a:solidFill>
              </a:rPr>
              <a:t>open</a:t>
            </a:r>
            <a:r>
              <a:rPr lang="en-US" altLang="en-US" sz="1800" b="1" dirty="0">
                <a:solidFill>
                  <a:srgbClr val="254061"/>
                </a:solidFill>
              </a:rPr>
              <a:t> position.</a:t>
            </a:r>
            <a:endParaRPr lang="en-US" altLang="en-US" sz="2400" dirty="0">
              <a:solidFill>
                <a:srgbClr val="8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0962" name="Picture 5" descr="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7163" y="1187450"/>
            <a:ext cx="6102350"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What is a short circuit?</a:t>
            </a:r>
            <a:endParaRPr lang="en-US" dirty="0">
              <a:solidFill>
                <a:schemeClr val="accent1">
                  <a:lumMod val="50000"/>
                </a:schemeClr>
              </a:solidFill>
              <a:latin typeface="Arial" charset="0"/>
              <a:ea typeface="ＭＳ Ｐゴシック" charset="0"/>
              <a:cs typeface="ＭＳ Ｐゴシック"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800" y="100013"/>
            <a:ext cx="4005263" cy="1250950"/>
          </a:xfrm>
          <a:effectLst>
            <a:outerShdw blurRad="50800" dist="38100" dir="2700000" rotWithShape="0">
              <a:srgbClr val="000000">
                <a:alpha val="42999"/>
              </a:srgbClr>
            </a:outerShdw>
          </a:effectLst>
        </p:spPr>
        <p:txBody>
          <a:bodyPr anchor="t"/>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Objectives</a:t>
            </a:r>
            <a:endParaRPr lang="en-US" dirty="0">
              <a:solidFill>
                <a:schemeClr val="accent1">
                  <a:lumMod val="50000"/>
                </a:schemeClr>
              </a:solidFill>
              <a:latin typeface="Arial" charset="0"/>
              <a:ea typeface="ＭＳ Ｐゴシック" charset="0"/>
              <a:cs typeface="ＭＳ Ｐゴシック" charset="0"/>
            </a:endParaRPr>
          </a:p>
        </p:txBody>
      </p:sp>
      <p:sp>
        <p:nvSpPr>
          <p:cNvPr id="6147" name="Content Placeholder 2"/>
          <p:cNvSpPr txBox="1">
            <a:spLocks/>
          </p:cNvSpPr>
          <p:nvPr/>
        </p:nvSpPr>
        <p:spPr bwMode="auto">
          <a:xfrm>
            <a:off x="611188" y="1222375"/>
            <a:ext cx="5329237"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pPr>
            <a:r>
              <a:rPr lang="en-US" altLang="en-US" sz="2000" b="1">
                <a:solidFill>
                  <a:srgbClr val="254061"/>
                </a:solidFill>
              </a:rPr>
              <a:t>Define electric current.</a:t>
            </a:r>
          </a:p>
          <a:p>
            <a:pPr eaLnBrk="1" hangingPunct="1">
              <a:spcAft>
                <a:spcPts val="1200"/>
              </a:spcAft>
            </a:pPr>
            <a:r>
              <a:rPr lang="en-US" altLang="en-US" sz="2000" b="1">
                <a:solidFill>
                  <a:srgbClr val="254061"/>
                </a:solidFill>
              </a:rPr>
              <a:t>Identify the electric symbols for basic circuit elements.</a:t>
            </a:r>
          </a:p>
          <a:p>
            <a:pPr eaLnBrk="1" hangingPunct="1">
              <a:spcAft>
                <a:spcPts val="1200"/>
              </a:spcAft>
            </a:pPr>
            <a:r>
              <a:rPr lang="en-US" altLang="en-US" sz="2000" b="1">
                <a:solidFill>
                  <a:srgbClr val="254061"/>
                </a:solidFill>
              </a:rPr>
              <a:t>Identify and construct open, closed, and short circuits.</a:t>
            </a:r>
          </a:p>
          <a:p>
            <a:pPr eaLnBrk="1" hangingPunct="1">
              <a:spcAft>
                <a:spcPts val="1200"/>
              </a:spcAft>
            </a:pPr>
            <a:endParaRPr lang="en-US" altLang="en-US" sz="2000" b="1">
              <a:solidFill>
                <a:srgbClr val="25406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3010" name="Content Placeholder 2"/>
          <p:cNvSpPr txBox="1">
            <a:spLocks/>
          </p:cNvSpPr>
          <p:nvPr/>
        </p:nvSpPr>
        <p:spPr bwMode="auto">
          <a:xfrm>
            <a:off x="658813" y="1446213"/>
            <a:ext cx="2705100" cy="155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Tx/>
              <a:buNone/>
            </a:pPr>
            <a:r>
              <a:rPr lang="en-US" altLang="en-US" sz="1800" b="1">
                <a:solidFill>
                  <a:srgbClr val="254061"/>
                </a:solidFill>
              </a:rPr>
              <a:t>In Investigation 17A you will build electric circuits using the Modular Circuits kit.</a:t>
            </a:r>
          </a:p>
        </p:txBody>
      </p:sp>
      <p:sp>
        <p:nvSpPr>
          <p:cNvPr id="6"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Exploring the ideas</a:t>
            </a:r>
            <a:endParaRPr lang="en-US" dirty="0">
              <a:solidFill>
                <a:schemeClr val="accent1">
                  <a:lumMod val="50000"/>
                </a:schemeClr>
              </a:solidFill>
              <a:latin typeface="Arial" charset="0"/>
              <a:ea typeface="ＭＳ Ｐゴシック" charset="0"/>
              <a:cs typeface="ＭＳ Ｐゴシック"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8289925" cy="10096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Investigation</a:t>
            </a:r>
            <a:endParaRPr lang="en-US" dirty="0">
              <a:solidFill>
                <a:schemeClr val="accent1">
                  <a:lumMod val="50000"/>
                </a:schemeClr>
              </a:solidFill>
              <a:latin typeface="Arial" charset="0"/>
              <a:ea typeface="ＭＳ Ｐゴシック" charset="0"/>
              <a:cs typeface="ＭＳ Ｐゴシック" charset="0"/>
            </a:endParaRPr>
          </a:p>
        </p:txBody>
      </p:sp>
      <p:sp>
        <p:nvSpPr>
          <p:cNvPr id="7" name="Rectangle 6"/>
          <p:cNvSpPr/>
          <p:nvPr/>
        </p:nvSpPr>
        <p:spPr>
          <a:xfrm>
            <a:off x="544513" y="1420813"/>
            <a:ext cx="3992562" cy="2586037"/>
          </a:xfrm>
          <a:prstGeom prst="rect">
            <a:avLst/>
          </a:prstGeom>
        </p:spPr>
        <p:txBody>
          <a:bodyPr>
            <a:spAutoFit/>
          </a:bodyPr>
          <a:lstStyle/>
          <a:p>
            <a:pPr marL="342900" indent="-342900" eaLnBrk="1" hangingPunct="1">
              <a:buFont typeface="+mj-lt"/>
              <a:buAutoNum type="arabicPeriod"/>
              <a:defRPr/>
            </a:pPr>
            <a:r>
              <a:rPr lang="en-GB" sz="1800" b="1" dirty="0">
                <a:solidFill>
                  <a:schemeClr val="accent1">
                    <a:lumMod val="50000"/>
                  </a:schemeClr>
                </a:solidFill>
                <a:ea typeface="ＭＳ Ｐゴシック" charset="0"/>
                <a:cs typeface="ＭＳ Ｐゴシック" charset="0"/>
              </a:rPr>
              <a:t>Connect a battery, bulb, and four wire corners together to create the circuit in the diagram</a:t>
            </a:r>
            <a:r>
              <a:rPr lang="en-US" sz="1800" b="1" dirty="0">
                <a:solidFill>
                  <a:schemeClr val="accent1">
                    <a:lumMod val="50000"/>
                  </a:schemeClr>
                </a:solidFill>
                <a:ea typeface="ＭＳ Ｐゴシック" charset="0"/>
                <a:cs typeface="ＭＳ Ｐゴシック" charset="0"/>
              </a:rPr>
              <a:t>. </a:t>
            </a:r>
          </a:p>
          <a:p>
            <a:pPr marL="342900" indent="-342900" eaLnBrk="1" hangingPunct="1">
              <a:buFont typeface="+mj-lt"/>
              <a:buAutoNum type="arabicPeriod"/>
              <a:defRPr/>
            </a:pPr>
            <a:endParaRPr lang="en-US" sz="1800" b="1" dirty="0">
              <a:solidFill>
                <a:schemeClr val="accent1">
                  <a:lumMod val="50000"/>
                </a:schemeClr>
              </a:solidFill>
              <a:ea typeface="ＭＳ Ｐゴシック" charset="0"/>
              <a:cs typeface="ＭＳ Ｐゴシック" charset="0"/>
            </a:endParaRPr>
          </a:p>
          <a:p>
            <a:pPr marL="342900" indent="-342900" eaLnBrk="1" hangingPunct="1">
              <a:buFont typeface="+mj-lt"/>
              <a:buAutoNum type="arabicPeriod"/>
              <a:defRPr/>
            </a:pPr>
            <a:r>
              <a:rPr lang="en-GB" sz="1800" b="1" dirty="0">
                <a:solidFill>
                  <a:schemeClr val="accent1">
                    <a:lumMod val="50000"/>
                  </a:schemeClr>
                </a:solidFill>
                <a:ea typeface="ＭＳ Ｐゴシック" charset="0"/>
                <a:cs typeface="ＭＳ Ｐゴシック" charset="0"/>
              </a:rPr>
              <a:t>Add six jumpers to your circuit to connect the components together and make the bulb light up</a:t>
            </a:r>
            <a:r>
              <a:rPr lang="en-US" sz="1800" b="1" dirty="0">
                <a:solidFill>
                  <a:schemeClr val="accent1">
                    <a:lumMod val="50000"/>
                  </a:schemeClr>
                </a:solidFill>
                <a:ea typeface="ＭＳ Ｐゴシック" charset="0"/>
                <a:cs typeface="ＭＳ Ｐゴシック" charset="0"/>
              </a:rPr>
              <a:t>.</a:t>
            </a:r>
          </a:p>
        </p:txBody>
      </p:sp>
      <p:pic>
        <p:nvPicPr>
          <p:cNvPr id="4506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6763" y="1527175"/>
            <a:ext cx="4354512"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8289925" cy="10096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Investigation</a:t>
            </a:r>
            <a:endParaRPr lang="en-US" dirty="0">
              <a:solidFill>
                <a:schemeClr val="accent1">
                  <a:lumMod val="50000"/>
                </a:schemeClr>
              </a:solidFill>
              <a:latin typeface="Arial" charset="0"/>
              <a:ea typeface="ＭＳ Ｐゴシック" charset="0"/>
              <a:cs typeface="ＭＳ Ｐゴシック" charset="0"/>
            </a:endParaRPr>
          </a:p>
        </p:txBody>
      </p:sp>
      <p:sp>
        <p:nvSpPr>
          <p:cNvPr id="2" name="Rectangle 1"/>
          <p:cNvSpPr/>
          <p:nvPr/>
        </p:nvSpPr>
        <p:spPr>
          <a:xfrm>
            <a:off x="522288" y="998538"/>
            <a:ext cx="6037262" cy="369887"/>
          </a:xfrm>
          <a:prstGeom prst="rect">
            <a:avLst/>
          </a:prstGeom>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Questions</a:t>
            </a:r>
          </a:p>
        </p:txBody>
      </p:sp>
      <p:sp>
        <p:nvSpPr>
          <p:cNvPr id="7" name="Rectangle 6"/>
          <p:cNvSpPr/>
          <p:nvPr/>
        </p:nvSpPr>
        <p:spPr>
          <a:xfrm>
            <a:off x="544513" y="1420813"/>
            <a:ext cx="3992562" cy="2862262"/>
          </a:xfrm>
          <a:prstGeom prst="rect">
            <a:avLst/>
          </a:prstGeom>
        </p:spPr>
        <p:txBody>
          <a:bodyPr>
            <a:spAutoFit/>
          </a:bodyPr>
          <a:lstStyle/>
          <a:p>
            <a:pPr marL="342900" indent="-342900" eaLnBrk="1" hangingPunct="1">
              <a:buFont typeface="+mj-lt"/>
              <a:buAutoNum type="alphaLcPeriod"/>
              <a:defRPr/>
            </a:pPr>
            <a:r>
              <a:rPr lang="en-GB" sz="1800" b="1" dirty="0">
                <a:solidFill>
                  <a:schemeClr val="accent1">
                    <a:lumMod val="50000"/>
                  </a:schemeClr>
                </a:solidFill>
                <a:ea typeface="ＭＳ Ｐゴシック" charset="0"/>
                <a:cs typeface="ＭＳ Ｐゴシック" charset="0"/>
              </a:rPr>
              <a:t>Remove a jumper. Why does the bulb not light up when the jumpers are not inserted</a:t>
            </a:r>
            <a:r>
              <a:rPr lang="en-US" sz="1800" b="1" dirty="0">
                <a:solidFill>
                  <a:schemeClr val="accent1">
                    <a:lumMod val="50000"/>
                  </a:schemeClr>
                </a:solidFill>
                <a:ea typeface="ＭＳ Ｐゴシック" charset="0"/>
                <a:cs typeface="ＭＳ Ｐゴシック" charset="0"/>
              </a:rPr>
              <a:t>? </a:t>
            </a:r>
          </a:p>
          <a:p>
            <a:pPr marL="342900" indent="-342900" eaLnBrk="1" hangingPunct="1">
              <a:buFont typeface="+mj-lt"/>
              <a:buAutoNum type="alphaLcPeriod"/>
              <a:defRPr/>
            </a:pPr>
            <a:endParaRPr lang="en-US" sz="1800" b="1" dirty="0">
              <a:solidFill>
                <a:schemeClr val="accent1">
                  <a:lumMod val="50000"/>
                </a:schemeClr>
              </a:solidFill>
              <a:ea typeface="ＭＳ Ｐゴシック" charset="0"/>
              <a:cs typeface="ＭＳ Ｐゴシック" charset="0"/>
            </a:endParaRPr>
          </a:p>
          <a:p>
            <a:pPr marL="342900" indent="-342900" eaLnBrk="1" hangingPunct="1">
              <a:buFont typeface="+mj-lt"/>
              <a:buAutoNum type="alphaLcPeriod"/>
              <a:defRPr/>
            </a:pPr>
            <a:r>
              <a:rPr lang="en-GB" sz="1800" b="1" dirty="0">
                <a:solidFill>
                  <a:schemeClr val="accent1">
                    <a:lumMod val="50000"/>
                  </a:schemeClr>
                </a:solidFill>
                <a:ea typeface="ＭＳ Ｐゴシック" charset="0"/>
                <a:cs typeface="ＭＳ Ｐゴシック" charset="0"/>
              </a:rPr>
              <a:t>Remove the battery module from the circuit, turn it upside down, and reconnect it. Does the bulb still light up? What do you think reversing the battery changes in the circuit</a:t>
            </a:r>
            <a:r>
              <a:rPr lang="en-US" sz="1800" b="1" dirty="0">
                <a:solidFill>
                  <a:schemeClr val="accent1">
                    <a:lumMod val="50000"/>
                  </a:schemeClr>
                </a:solidFill>
                <a:ea typeface="ＭＳ Ｐゴシック" charset="0"/>
                <a:cs typeface="ＭＳ Ｐゴシック" charset="0"/>
              </a:rPr>
              <a:t>? </a:t>
            </a:r>
          </a:p>
        </p:txBody>
      </p:sp>
      <p:pic>
        <p:nvPicPr>
          <p:cNvPr id="47109"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87900" y="1585913"/>
            <a:ext cx="4083050" cy="253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8289925" cy="10096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Investigation</a:t>
            </a:r>
            <a:endParaRPr lang="en-US" dirty="0">
              <a:solidFill>
                <a:schemeClr val="accent1">
                  <a:lumMod val="50000"/>
                </a:schemeClr>
              </a:solidFill>
              <a:latin typeface="Arial" charset="0"/>
              <a:ea typeface="ＭＳ Ｐゴシック" charset="0"/>
              <a:cs typeface="ＭＳ Ｐゴシック" charset="0"/>
            </a:endParaRPr>
          </a:p>
        </p:txBody>
      </p:sp>
      <p:sp>
        <p:nvSpPr>
          <p:cNvPr id="2" name="Rectangle 1"/>
          <p:cNvSpPr/>
          <p:nvPr/>
        </p:nvSpPr>
        <p:spPr>
          <a:xfrm>
            <a:off x="522288" y="998538"/>
            <a:ext cx="6037262" cy="369887"/>
          </a:xfrm>
          <a:prstGeom prst="rect">
            <a:avLst/>
          </a:prstGeom>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Questions</a:t>
            </a:r>
          </a:p>
        </p:txBody>
      </p:sp>
      <p:sp>
        <p:nvSpPr>
          <p:cNvPr id="7" name="Rectangle 6"/>
          <p:cNvSpPr/>
          <p:nvPr/>
        </p:nvSpPr>
        <p:spPr>
          <a:xfrm>
            <a:off x="544513" y="1420813"/>
            <a:ext cx="3992562" cy="2586037"/>
          </a:xfrm>
          <a:prstGeom prst="rect">
            <a:avLst/>
          </a:prstGeom>
        </p:spPr>
        <p:txBody>
          <a:bodyPr>
            <a:spAutoFit/>
          </a:bodyPr>
          <a:lstStyle/>
          <a:p>
            <a:pPr marL="342900" indent="-342900" eaLnBrk="1" hangingPunct="1">
              <a:buFont typeface="+mj-lt"/>
              <a:buAutoNum type="alphaLcPeriod" startAt="3"/>
              <a:defRPr/>
            </a:pPr>
            <a:r>
              <a:rPr lang="en-GB" sz="1800" b="1" dirty="0" smtClean="0">
                <a:solidFill>
                  <a:schemeClr val="accent1">
                    <a:lumMod val="50000"/>
                  </a:schemeClr>
                </a:solidFill>
                <a:ea typeface="ＭＳ Ｐゴシック" charset="0"/>
                <a:cs typeface="ＭＳ Ｐゴシック" charset="0"/>
              </a:rPr>
              <a:t>Connect </a:t>
            </a:r>
            <a:r>
              <a:rPr lang="en-GB" sz="1800" b="1" dirty="0">
                <a:solidFill>
                  <a:schemeClr val="accent1">
                    <a:lumMod val="50000"/>
                  </a:schemeClr>
                </a:solidFill>
                <a:ea typeface="ＭＳ Ｐゴシック" charset="0"/>
                <a:cs typeface="ＭＳ Ｐゴシック" charset="0"/>
              </a:rPr>
              <a:t>the two jumpers on the bulb module with a bare wire to create a short circuit. What happens to the bulb when you create a short circuit? Try connecting jumpers on the wire and battery modules. Does connecting any two jumpers create a short circuit</a:t>
            </a:r>
            <a:r>
              <a:rPr lang="en-US" sz="1800" b="1" dirty="0" smtClean="0">
                <a:solidFill>
                  <a:schemeClr val="accent1">
                    <a:lumMod val="50000"/>
                  </a:schemeClr>
                </a:solidFill>
                <a:ea typeface="ＭＳ Ｐゴシック" charset="0"/>
                <a:cs typeface="ＭＳ Ｐゴシック" charset="0"/>
              </a:rPr>
              <a:t>? </a:t>
            </a:r>
            <a:endParaRPr lang="en-US" sz="1800" b="1" dirty="0">
              <a:solidFill>
                <a:schemeClr val="accent1">
                  <a:lumMod val="50000"/>
                </a:schemeClr>
              </a:solidFill>
              <a:ea typeface="ＭＳ Ｐゴシック" charset="0"/>
              <a:cs typeface="ＭＳ Ｐゴシック" charset="0"/>
            </a:endParaRPr>
          </a:p>
        </p:txBody>
      </p:sp>
      <p:pic>
        <p:nvPicPr>
          <p:cNvPr id="49157"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83138" y="1368425"/>
            <a:ext cx="4114800" cy="260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8289925" cy="10096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Investigation</a:t>
            </a:r>
            <a:endParaRPr lang="en-US" dirty="0">
              <a:solidFill>
                <a:schemeClr val="accent1">
                  <a:lumMod val="50000"/>
                </a:schemeClr>
              </a:solidFill>
              <a:latin typeface="Arial" charset="0"/>
              <a:ea typeface="ＭＳ Ｐゴシック" charset="0"/>
              <a:cs typeface="ＭＳ Ｐゴシック" charset="0"/>
            </a:endParaRPr>
          </a:p>
        </p:txBody>
      </p:sp>
      <p:sp>
        <p:nvSpPr>
          <p:cNvPr id="2" name="Rectangle 1"/>
          <p:cNvSpPr/>
          <p:nvPr/>
        </p:nvSpPr>
        <p:spPr>
          <a:xfrm>
            <a:off x="522288" y="998538"/>
            <a:ext cx="6037262" cy="369887"/>
          </a:xfrm>
          <a:prstGeom prst="rect">
            <a:avLst/>
          </a:prstGeom>
        </p:spPr>
        <p:txBody>
          <a:bodyPr>
            <a:spAutoFit/>
          </a:bodyPr>
          <a:lstStyle/>
          <a:p>
            <a:pPr eaLnBrk="1" hangingPunct="1">
              <a:defRPr/>
            </a:pPr>
            <a:r>
              <a:rPr lang="en-US" sz="1800" b="1" dirty="0">
                <a:solidFill>
                  <a:schemeClr val="accent1">
                    <a:lumMod val="50000"/>
                  </a:schemeClr>
                </a:solidFill>
                <a:ea typeface="ＭＳ Ｐゴシック" charset="0"/>
                <a:cs typeface="ＭＳ Ｐゴシック" charset="0"/>
              </a:rPr>
              <a:t>Questions</a:t>
            </a:r>
          </a:p>
        </p:txBody>
      </p:sp>
      <p:sp>
        <p:nvSpPr>
          <p:cNvPr id="7" name="Rectangle 6"/>
          <p:cNvSpPr/>
          <p:nvPr/>
        </p:nvSpPr>
        <p:spPr>
          <a:xfrm>
            <a:off x="544513" y="1420813"/>
            <a:ext cx="3992562" cy="3416300"/>
          </a:xfrm>
          <a:prstGeom prst="rect">
            <a:avLst/>
          </a:prstGeom>
        </p:spPr>
        <p:txBody>
          <a:bodyPr>
            <a:spAutoFit/>
          </a:bodyPr>
          <a:lstStyle/>
          <a:p>
            <a:pPr marL="342900" indent="-342900" eaLnBrk="1" hangingPunct="1">
              <a:buFont typeface="+mj-lt"/>
              <a:buAutoNum type="alphaLcPeriod" startAt="4"/>
              <a:defRPr/>
            </a:pPr>
            <a:r>
              <a:rPr lang="en-GB" sz="1800" b="1" dirty="0">
                <a:solidFill>
                  <a:schemeClr val="accent1">
                    <a:lumMod val="50000"/>
                  </a:schemeClr>
                </a:solidFill>
                <a:ea typeface="ＭＳ Ｐゴシック" charset="0"/>
                <a:cs typeface="ＭＳ Ｐゴシック" charset="0"/>
              </a:rPr>
              <a:t>Add a switch and any necessary wire modules to your circuit so that you can turn on and turn off the light by opening and closing the switch. Draw a circuit diagram of your new circuit, using the circuit symbols.</a:t>
            </a:r>
            <a:r>
              <a:rPr lang="en-US" sz="1800" b="1" dirty="0">
                <a:solidFill>
                  <a:schemeClr val="accent1">
                    <a:lumMod val="50000"/>
                  </a:schemeClr>
                </a:solidFill>
                <a:ea typeface="ＭＳ Ｐゴシック" charset="0"/>
                <a:cs typeface="ＭＳ Ｐゴシック" charset="0"/>
              </a:rPr>
              <a:t> </a:t>
            </a:r>
          </a:p>
          <a:p>
            <a:pPr marL="342900" indent="-342900" eaLnBrk="1" hangingPunct="1">
              <a:buFont typeface="+mj-lt"/>
              <a:buAutoNum type="alphaLcPeriod" startAt="4"/>
              <a:defRPr/>
            </a:pPr>
            <a:endParaRPr lang="en-US" sz="1800" b="1" dirty="0">
              <a:solidFill>
                <a:schemeClr val="accent1">
                  <a:lumMod val="50000"/>
                </a:schemeClr>
              </a:solidFill>
              <a:ea typeface="ＭＳ Ｐゴシック" charset="0"/>
              <a:cs typeface="ＭＳ Ｐゴシック" charset="0"/>
            </a:endParaRPr>
          </a:p>
          <a:p>
            <a:pPr marL="342900" indent="-342900" eaLnBrk="1" hangingPunct="1">
              <a:buFont typeface="+mj-lt"/>
              <a:buAutoNum type="alphaLcPeriod" startAt="4"/>
              <a:defRPr/>
            </a:pPr>
            <a:r>
              <a:rPr lang="en-GB" sz="1800" b="1" dirty="0">
                <a:solidFill>
                  <a:schemeClr val="accent1">
                    <a:lumMod val="50000"/>
                  </a:schemeClr>
                </a:solidFill>
                <a:ea typeface="ＭＳ Ｐゴシック" charset="0"/>
                <a:cs typeface="ＭＳ Ｐゴシック" charset="0"/>
              </a:rPr>
              <a:t>Describe another way you can create an open circuit </a:t>
            </a:r>
            <a:r>
              <a:rPr lang="en-GB" sz="1800" b="1" u="sng" dirty="0">
                <a:solidFill>
                  <a:schemeClr val="accent1">
                    <a:lumMod val="50000"/>
                  </a:schemeClr>
                </a:solidFill>
                <a:ea typeface="ＭＳ Ｐゴシック" charset="0"/>
                <a:cs typeface="ＭＳ Ｐゴシック" charset="0"/>
              </a:rPr>
              <a:t>without</a:t>
            </a:r>
            <a:r>
              <a:rPr lang="en-GB" sz="1800" b="1" dirty="0">
                <a:solidFill>
                  <a:schemeClr val="accent1">
                    <a:lumMod val="50000"/>
                  </a:schemeClr>
                </a:solidFill>
                <a:ea typeface="ＭＳ Ｐゴシック" charset="0"/>
                <a:cs typeface="ＭＳ Ｐゴシック" charset="0"/>
              </a:rPr>
              <a:t> opening the switch.</a:t>
            </a:r>
            <a:r>
              <a:rPr lang="en-US" sz="1800" b="1" dirty="0">
                <a:solidFill>
                  <a:schemeClr val="accent1">
                    <a:lumMod val="50000"/>
                  </a:schemeClr>
                </a:solidFill>
                <a:ea typeface="ＭＳ Ｐゴシック" charset="0"/>
                <a:cs typeface="ＭＳ Ｐゴシック" charset="0"/>
              </a:rPr>
              <a:t> </a:t>
            </a:r>
          </a:p>
        </p:txBody>
      </p:sp>
      <p:pic>
        <p:nvPicPr>
          <p:cNvPr id="51205"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40288" y="998538"/>
            <a:ext cx="3881437" cy="352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
        <p:nvSpPr>
          <p:cNvPr id="53251" name="Content Placeholder 2"/>
          <p:cNvSpPr txBox="1">
            <a:spLocks/>
          </p:cNvSpPr>
          <p:nvPr/>
        </p:nvSpPr>
        <p:spPr bwMode="auto">
          <a:xfrm>
            <a:off x="530225" y="1076325"/>
            <a:ext cx="7259638"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28613" indent="-342900">
              <a:spcBef>
                <a:spcPct val="20000"/>
              </a:spcBef>
              <a:buFont typeface="Arial" charset="0"/>
              <a:buChar char="•"/>
              <a:defRPr sz="3200">
                <a:solidFill>
                  <a:schemeClr val="tx1"/>
                </a:solidFill>
                <a:latin typeface="Arial" charset="0"/>
                <a:ea typeface="MS PGothic" pitchFamily="34" charset="-128"/>
              </a:defRPr>
            </a:lvl1pPr>
            <a:lvl2pPr marL="914400" indent="-4572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a:pPr>
            <a:r>
              <a:rPr lang="en-US" altLang="en-US" sz="1800" b="1" dirty="0">
                <a:solidFill>
                  <a:srgbClr val="254061"/>
                </a:solidFill>
              </a:rPr>
              <a:t>Which statement below is a correct definition of electric current?  Electric current </a:t>
            </a:r>
            <a:r>
              <a:rPr lang="en-US" altLang="en-US" sz="1800" b="1" dirty="0" smtClean="0">
                <a:solidFill>
                  <a:srgbClr val="254061"/>
                </a:solidFill>
              </a:rPr>
              <a:t>is: </a:t>
            </a:r>
            <a:endParaRPr lang="en-US" altLang="en-US" sz="1800" b="1" dirty="0">
              <a:solidFill>
                <a:srgbClr val="254061"/>
              </a:solidFill>
            </a:endParaRPr>
          </a:p>
          <a:p>
            <a:pPr lvl="1" eaLnBrk="1" hangingPunct="1">
              <a:spcAft>
                <a:spcPts val="1200"/>
              </a:spcAft>
              <a:buFont typeface="Calibri" pitchFamily="34" charset="0"/>
              <a:buAutoNum type="alphaUcPeriod"/>
            </a:pPr>
            <a:r>
              <a:rPr lang="en-US" altLang="en-US" sz="1800" b="1" dirty="0">
                <a:solidFill>
                  <a:srgbClr val="254061"/>
                </a:solidFill>
              </a:rPr>
              <a:t>the energy of moving electrical charges.</a:t>
            </a:r>
          </a:p>
          <a:p>
            <a:pPr lvl="1" eaLnBrk="1" hangingPunct="1">
              <a:spcAft>
                <a:spcPts val="1200"/>
              </a:spcAft>
              <a:buFont typeface="Calibri" pitchFamily="34" charset="0"/>
              <a:buAutoNum type="alphaUcPeriod"/>
            </a:pPr>
            <a:r>
              <a:rPr lang="en-US" altLang="en-US" sz="1800" b="1" dirty="0">
                <a:solidFill>
                  <a:srgbClr val="254061"/>
                </a:solidFill>
              </a:rPr>
              <a:t>the flow of electric charges through a wire or circuit.</a:t>
            </a:r>
          </a:p>
          <a:p>
            <a:pPr lvl="1" eaLnBrk="1" hangingPunct="1">
              <a:spcAft>
                <a:spcPts val="1200"/>
              </a:spcAft>
              <a:buFont typeface="Calibri" pitchFamily="34" charset="0"/>
              <a:buAutoNum type="alphaUcPeriod"/>
            </a:pPr>
            <a:r>
              <a:rPr lang="en-US" altLang="en-US" sz="1800" b="1" dirty="0">
                <a:solidFill>
                  <a:srgbClr val="254061"/>
                </a:solidFill>
              </a:rPr>
              <a:t>the number of electrons in a circuit element.</a:t>
            </a:r>
          </a:p>
          <a:p>
            <a:pPr lvl="1" eaLnBrk="1" hangingPunct="1">
              <a:spcAft>
                <a:spcPts val="1200"/>
              </a:spcAft>
              <a:buFont typeface="Calibri" pitchFamily="34" charset="0"/>
              <a:buAutoNum type="alphaUcPeriod"/>
            </a:pPr>
            <a:r>
              <a:rPr lang="en-US" altLang="en-US" sz="1800" b="1" dirty="0">
                <a:solidFill>
                  <a:srgbClr val="254061"/>
                </a:solidFill>
              </a:rPr>
              <a:t>the attraction between charged particles in a wire.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
        <p:nvSpPr>
          <p:cNvPr id="55299" name="Content Placeholder 2"/>
          <p:cNvSpPr txBox="1">
            <a:spLocks/>
          </p:cNvSpPr>
          <p:nvPr/>
        </p:nvSpPr>
        <p:spPr bwMode="auto">
          <a:xfrm>
            <a:off x="530225" y="1076325"/>
            <a:ext cx="7259638"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28613" indent="-342900">
              <a:spcBef>
                <a:spcPct val="20000"/>
              </a:spcBef>
              <a:buFont typeface="Arial" charset="0"/>
              <a:buChar char="•"/>
              <a:defRPr sz="3200">
                <a:solidFill>
                  <a:schemeClr val="tx1"/>
                </a:solidFill>
                <a:latin typeface="Arial" charset="0"/>
                <a:ea typeface="MS PGothic" pitchFamily="34" charset="-128"/>
              </a:defRPr>
            </a:lvl1pPr>
            <a:lvl2pPr marL="914400" indent="-4572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a:pPr>
            <a:r>
              <a:rPr lang="en-US" altLang="en-US" sz="1800" b="1" dirty="0">
                <a:solidFill>
                  <a:srgbClr val="254061"/>
                </a:solidFill>
              </a:rPr>
              <a:t>Which statement below is a correct definition of electric current?  Electric current </a:t>
            </a:r>
            <a:r>
              <a:rPr lang="en-US" altLang="en-US" sz="1800" b="1" dirty="0" smtClean="0">
                <a:solidFill>
                  <a:srgbClr val="254061"/>
                </a:solidFill>
              </a:rPr>
              <a:t>is: </a:t>
            </a:r>
            <a:endParaRPr lang="en-US" altLang="en-US" sz="1800" b="1" dirty="0">
              <a:solidFill>
                <a:srgbClr val="254061"/>
              </a:solidFill>
            </a:endParaRPr>
          </a:p>
          <a:p>
            <a:pPr lvl="1" eaLnBrk="1" hangingPunct="1">
              <a:spcAft>
                <a:spcPts val="1200"/>
              </a:spcAft>
              <a:buFont typeface="Calibri" pitchFamily="34" charset="0"/>
              <a:buAutoNum type="alphaUcPeriod"/>
            </a:pPr>
            <a:r>
              <a:rPr lang="en-US" altLang="en-US" sz="1800" b="1" dirty="0">
                <a:solidFill>
                  <a:srgbClr val="254061"/>
                </a:solidFill>
              </a:rPr>
              <a:t>the energy of moving electrical charges.</a:t>
            </a:r>
          </a:p>
          <a:p>
            <a:pPr lvl="1" eaLnBrk="1" hangingPunct="1">
              <a:spcAft>
                <a:spcPts val="1200"/>
              </a:spcAft>
              <a:buFont typeface="Calibri" pitchFamily="34" charset="0"/>
              <a:buAutoNum type="alphaUcPeriod"/>
            </a:pPr>
            <a:r>
              <a:rPr lang="en-US" altLang="en-US" sz="1800" b="1" dirty="0">
                <a:solidFill>
                  <a:srgbClr val="800000"/>
                </a:solidFill>
              </a:rPr>
              <a:t>the flow of electric charges through a wire or circuit.</a:t>
            </a:r>
          </a:p>
          <a:p>
            <a:pPr lvl="1" eaLnBrk="1" hangingPunct="1">
              <a:spcAft>
                <a:spcPts val="1200"/>
              </a:spcAft>
              <a:buFont typeface="Calibri" pitchFamily="34" charset="0"/>
              <a:buAutoNum type="alphaUcPeriod"/>
            </a:pPr>
            <a:r>
              <a:rPr lang="en-US" altLang="en-US" sz="1800" b="1" dirty="0">
                <a:solidFill>
                  <a:srgbClr val="254061"/>
                </a:solidFill>
              </a:rPr>
              <a:t>the number of electrons in a circuit element.</a:t>
            </a:r>
          </a:p>
          <a:p>
            <a:pPr lvl="1" eaLnBrk="1" hangingPunct="1">
              <a:spcAft>
                <a:spcPts val="1200"/>
              </a:spcAft>
              <a:buFont typeface="Calibri" pitchFamily="34" charset="0"/>
              <a:buAutoNum type="alphaUcPeriod"/>
            </a:pPr>
            <a:r>
              <a:rPr lang="en-US" altLang="en-US" sz="1800" b="1" dirty="0">
                <a:solidFill>
                  <a:srgbClr val="254061"/>
                </a:solidFill>
              </a:rPr>
              <a:t>the attraction between charged particles in a wire.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925" y="3189288"/>
            <a:ext cx="8543925"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
        <p:nvSpPr>
          <p:cNvPr id="57348" name="Content Placeholder 2"/>
          <p:cNvSpPr txBox="1">
            <a:spLocks/>
          </p:cNvSpPr>
          <p:nvPr/>
        </p:nvSpPr>
        <p:spPr bwMode="auto">
          <a:xfrm>
            <a:off x="530225" y="1076325"/>
            <a:ext cx="8008938"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28613"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startAt="2"/>
            </a:pPr>
            <a:r>
              <a:rPr lang="en-US" altLang="en-US" sz="1800" b="1" dirty="0">
                <a:solidFill>
                  <a:srgbClr val="254061"/>
                </a:solidFill>
              </a:rPr>
              <a:t>Label each of these electrical symbols with the name of the electrical component it represents:  </a:t>
            </a:r>
            <a:r>
              <a:rPr lang="en-US" altLang="en-US" sz="1800" b="1" dirty="0" smtClean="0">
                <a:solidFill>
                  <a:srgbClr val="254061"/>
                </a:solidFill>
              </a:rPr>
              <a:t>battery, resistor, lamp, switch, </a:t>
            </a:r>
            <a:r>
              <a:rPr lang="en-US" altLang="en-US" sz="1800" b="1" dirty="0">
                <a:solidFill>
                  <a:srgbClr val="254061"/>
                </a:solidFill>
              </a:rPr>
              <a:t>or wire.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925" y="3189288"/>
            <a:ext cx="8543925"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5" name="Text Box 6"/>
          <p:cNvSpPr txBox="1">
            <a:spLocks noChangeArrowheads="1"/>
          </p:cNvSpPr>
          <p:nvPr/>
        </p:nvSpPr>
        <p:spPr bwMode="auto">
          <a:xfrm>
            <a:off x="123825" y="2395538"/>
            <a:ext cx="887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50000"/>
              </a:spcBef>
              <a:buFontTx/>
              <a:buNone/>
            </a:pPr>
            <a:r>
              <a:rPr lang="en-US" altLang="en-US" sz="2400"/>
              <a:t>    </a:t>
            </a:r>
            <a:r>
              <a:rPr lang="en-US" altLang="en-US" sz="1800" b="1">
                <a:solidFill>
                  <a:srgbClr val="800000"/>
                </a:solidFill>
              </a:rPr>
              <a:t>wire                      switch                 battery                   lamp                  resistor</a:t>
            </a:r>
          </a:p>
        </p:txBody>
      </p:sp>
      <p:sp>
        <p:nvSpPr>
          <p:cNvPr id="6"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
        <p:nvSpPr>
          <p:cNvPr id="59397" name="Content Placeholder 2"/>
          <p:cNvSpPr txBox="1">
            <a:spLocks/>
          </p:cNvSpPr>
          <p:nvPr/>
        </p:nvSpPr>
        <p:spPr bwMode="auto">
          <a:xfrm>
            <a:off x="530225" y="1076325"/>
            <a:ext cx="8008938"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28613"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startAt="2"/>
            </a:pPr>
            <a:r>
              <a:rPr lang="en-US" altLang="en-US" sz="1800" b="1" dirty="0">
                <a:solidFill>
                  <a:srgbClr val="254061"/>
                </a:solidFill>
              </a:rPr>
              <a:t>Label each of these electrical symbols with the name of the electrical component it represents:  </a:t>
            </a:r>
            <a:r>
              <a:rPr lang="en-US" altLang="en-US" sz="1800" b="1" dirty="0" smtClean="0">
                <a:solidFill>
                  <a:srgbClr val="254061"/>
                </a:solidFill>
              </a:rPr>
              <a:t>battery, resistor, lamp, switch, </a:t>
            </a:r>
            <a:r>
              <a:rPr lang="en-US" altLang="en-US" sz="1800" b="1" dirty="0">
                <a:solidFill>
                  <a:srgbClr val="254061"/>
                </a:solidFill>
              </a:rPr>
              <a:t>or wire.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
        <p:nvSpPr>
          <p:cNvPr id="84994" name="Content Placeholder 2"/>
          <p:cNvSpPr txBox="1">
            <a:spLocks/>
          </p:cNvSpPr>
          <p:nvPr/>
        </p:nvSpPr>
        <p:spPr bwMode="auto">
          <a:xfrm>
            <a:off x="530225" y="1077913"/>
            <a:ext cx="5595938" cy="344487"/>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342900" indent="-342900" eaLnBrk="1" hangingPunct="1">
              <a:spcBef>
                <a:spcPct val="20000"/>
              </a:spcBef>
              <a:spcAft>
                <a:spcPts val="1200"/>
              </a:spcAft>
              <a:buFont typeface="+mj-lt"/>
              <a:buAutoNum type="arabicPeriod" startAt="3"/>
              <a:defRPr/>
            </a:pPr>
            <a:r>
              <a:rPr lang="en-US" sz="1800" b="1" dirty="0" smtClean="0">
                <a:solidFill>
                  <a:srgbClr val="254061"/>
                </a:solidFill>
              </a:rPr>
              <a:t>Identify the following circuits:</a:t>
            </a:r>
          </a:p>
          <a:p>
            <a:pPr eaLnBrk="1" hangingPunct="1">
              <a:spcBef>
                <a:spcPct val="20000"/>
              </a:spcBef>
              <a:spcAft>
                <a:spcPts val="1200"/>
              </a:spcAft>
              <a:defRPr/>
            </a:pPr>
            <a:endParaRPr lang="en-US" sz="1800" b="1" dirty="0" smtClean="0">
              <a:solidFill>
                <a:srgbClr val="254061"/>
              </a:solidFill>
            </a:endParaRPr>
          </a:p>
        </p:txBody>
      </p:sp>
      <p:pic>
        <p:nvPicPr>
          <p:cNvPr id="61444" name="Picture 4" descr="Open,-Closed,-and-Short-Circui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1800" y="1765300"/>
            <a:ext cx="87122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ontent Placeholder 2"/>
          <p:cNvSpPr txBox="1">
            <a:spLocks/>
          </p:cNvSpPr>
          <p:nvPr/>
        </p:nvSpPr>
        <p:spPr bwMode="auto">
          <a:xfrm>
            <a:off x="530225" y="1076325"/>
            <a:ext cx="7259638" cy="319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a:spcBef>
                <a:spcPct val="20000"/>
              </a:spcBef>
              <a:buFont typeface="Arial" charset="0"/>
              <a:buChar char="•"/>
              <a:defRPr sz="3200">
                <a:solidFill>
                  <a:schemeClr val="tx1"/>
                </a:solidFill>
                <a:latin typeface="Arial" charset="0"/>
                <a:ea typeface="MS PGothic" pitchFamily="34" charset="-128"/>
              </a:defRPr>
            </a:lvl1pPr>
            <a:lvl2pPr marL="914400" indent="-45720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a:pPr>
            <a:r>
              <a:rPr lang="en-US" altLang="en-US" sz="1800" b="1" dirty="0">
                <a:solidFill>
                  <a:srgbClr val="254061"/>
                </a:solidFill>
              </a:rPr>
              <a:t>Which statement below is a correct definition of electric current?  Electric current </a:t>
            </a:r>
            <a:r>
              <a:rPr lang="en-US" altLang="en-US" sz="1800" b="1" dirty="0" smtClean="0">
                <a:solidFill>
                  <a:srgbClr val="254061"/>
                </a:solidFill>
              </a:rPr>
              <a:t>is: </a:t>
            </a:r>
            <a:endParaRPr lang="en-US" altLang="en-US" sz="1800" b="1" dirty="0">
              <a:solidFill>
                <a:srgbClr val="254061"/>
              </a:solidFill>
            </a:endParaRPr>
          </a:p>
          <a:p>
            <a:pPr lvl="1" eaLnBrk="1" hangingPunct="1">
              <a:spcAft>
                <a:spcPts val="1200"/>
              </a:spcAft>
              <a:buFont typeface="Calibri" pitchFamily="34" charset="0"/>
              <a:buAutoNum type="alphaUcPeriod"/>
            </a:pPr>
            <a:r>
              <a:rPr lang="en-US" altLang="en-US" sz="1800" b="1" dirty="0">
                <a:solidFill>
                  <a:srgbClr val="254061"/>
                </a:solidFill>
              </a:rPr>
              <a:t>the energy of moving electrical charges.</a:t>
            </a:r>
          </a:p>
          <a:p>
            <a:pPr lvl="1" eaLnBrk="1" hangingPunct="1">
              <a:spcAft>
                <a:spcPts val="1200"/>
              </a:spcAft>
              <a:buFont typeface="Calibri" pitchFamily="34" charset="0"/>
              <a:buAutoNum type="alphaUcPeriod"/>
            </a:pPr>
            <a:r>
              <a:rPr lang="en-US" altLang="en-US" sz="1800" b="1" dirty="0">
                <a:solidFill>
                  <a:srgbClr val="254061"/>
                </a:solidFill>
              </a:rPr>
              <a:t>the flow of electric charges through a wire or circuit.</a:t>
            </a:r>
          </a:p>
          <a:p>
            <a:pPr lvl="1" eaLnBrk="1" hangingPunct="1">
              <a:spcAft>
                <a:spcPts val="1200"/>
              </a:spcAft>
              <a:buFont typeface="Calibri" pitchFamily="34" charset="0"/>
              <a:buAutoNum type="alphaUcPeriod"/>
            </a:pPr>
            <a:r>
              <a:rPr lang="en-US" altLang="en-US" sz="1800" b="1" dirty="0">
                <a:solidFill>
                  <a:srgbClr val="254061"/>
                </a:solidFill>
              </a:rPr>
              <a:t>the number of electrons in a circuit element.</a:t>
            </a:r>
          </a:p>
          <a:p>
            <a:pPr lvl="1" eaLnBrk="1" hangingPunct="1">
              <a:spcAft>
                <a:spcPts val="1200"/>
              </a:spcAft>
              <a:buFont typeface="Calibri" pitchFamily="34" charset="0"/>
              <a:buAutoNum type="alphaUcPeriod"/>
            </a:pPr>
            <a:r>
              <a:rPr lang="en-US" altLang="en-US" sz="1800" b="1" dirty="0">
                <a:solidFill>
                  <a:srgbClr val="254061"/>
                </a:solidFill>
              </a:rPr>
              <a:t>the attraction between charged particles in a wire.</a:t>
            </a:r>
          </a:p>
        </p:txBody>
      </p:sp>
      <p:sp>
        <p:nvSpPr>
          <p:cNvPr id="5"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9"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
        <p:nvSpPr>
          <p:cNvPr id="63491" name="TextBox 2"/>
          <p:cNvSpPr txBox="1">
            <a:spLocks noChangeArrowheads="1"/>
          </p:cNvSpPr>
          <p:nvPr/>
        </p:nvSpPr>
        <p:spPr bwMode="auto">
          <a:xfrm>
            <a:off x="890588" y="4076700"/>
            <a:ext cx="19796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2400" b="1">
                <a:solidFill>
                  <a:srgbClr val="800000"/>
                </a:solidFill>
              </a:rPr>
              <a:t>Short circuit</a:t>
            </a:r>
          </a:p>
        </p:txBody>
      </p:sp>
      <p:sp>
        <p:nvSpPr>
          <p:cNvPr id="63492" name="TextBox 6"/>
          <p:cNvSpPr txBox="1">
            <a:spLocks noChangeArrowheads="1"/>
          </p:cNvSpPr>
          <p:nvPr/>
        </p:nvSpPr>
        <p:spPr bwMode="auto">
          <a:xfrm>
            <a:off x="3868738" y="4076700"/>
            <a:ext cx="1962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2400" b="1">
                <a:solidFill>
                  <a:srgbClr val="800000"/>
                </a:solidFill>
              </a:rPr>
              <a:t>Open circuit</a:t>
            </a:r>
          </a:p>
        </p:txBody>
      </p:sp>
      <p:sp>
        <p:nvSpPr>
          <p:cNvPr id="63493" name="TextBox 7"/>
          <p:cNvSpPr txBox="1">
            <a:spLocks noChangeArrowheads="1"/>
          </p:cNvSpPr>
          <p:nvPr/>
        </p:nvSpPr>
        <p:spPr bwMode="auto">
          <a:xfrm>
            <a:off x="6780213" y="4086225"/>
            <a:ext cx="22002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2400" b="1">
                <a:solidFill>
                  <a:srgbClr val="800000"/>
                </a:solidFill>
              </a:rPr>
              <a:t>Closed circuit</a:t>
            </a:r>
          </a:p>
        </p:txBody>
      </p:sp>
      <p:sp>
        <p:nvSpPr>
          <p:cNvPr id="10" name="Content Placeholder 2"/>
          <p:cNvSpPr txBox="1">
            <a:spLocks/>
          </p:cNvSpPr>
          <p:nvPr/>
        </p:nvSpPr>
        <p:spPr bwMode="auto">
          <a:xfrm>
            <a:off x="530225" y="1077913"/>
            <a:ext cx="5595938" cy="344487"/>
          </a:xfrm>
          <a:prstGeom prst="rect">
            <a:avLst/>
          </a:prstGeom>
          <a:noFill/>
          <a:ln>
            <a:noFill/>
          </a:ln>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marL="342900" indent="-342900" eaLnBrk="1" hangingPunct="1">
              <a:spcBef>
                <a:spcPct val="20000"/>
              </a:spcBef>
              <a:spcAft>
                <a:spcPts val="1200"/>
              </a:spcAft>
              <a:buFont typeface="+mj-lt"/>
              <a:buAutoNum type="arabicPeriod" startAt="3"/>
              <a:defRPr/>
            </a:pPr>
            <a:r>
              <a:rPr lang="en-US" sz="1800" b="1" dirty="0" smtClean="0">
                <a:solidFill>
                  <a:srgbClr val="254061"/>
                </a:solidFill>
              </a:rPr>
              <a:t>Identify the following circuits:</a:t>
            </a:r>
          </a:p>
          <a:p>
            <a:pPr eaLnBrk="1" hangingPunct="1">
              <a:spcBef>
                <a:spcPct val="20000"/>
              </a:spcBef>
              <a:spcAft>
                <a:spcPts val="1200"/>
              </a:spcAft>
              <a:defRPr/>
            </a:pPr>
            <a:endParaRPr lang="en-US" sz="1800" b="1" dirty="0" smtClean="0">
              <a:solidFill>
                <a:srgbClr val="254061"/>
              </a:solidFill>
            </a:endParaRPr>
          </a:p>
        </p:txBody>
      </p:sp>
      <p:pic>
        <p:nvPicPr>
          <p:cNvPr id="63495" name="Picture 4" descr="Open,-Closed,-and-Short-Circui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31800" y="1765300"/>
            <a:ext cx="87122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ontent Placeholder 2"/>
          <p:cNvSpPr txBox="1">
            <a:spLocks/>
          </p:cNvSpPr>
          <p:nvPr/>
        </p:nvSpPr>
        <p:spPr bwMode="auto">
          <a:xfrm>
            <a:off x="530225" y="1076325"/>
            <a:ext cx="8008938" cy="105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buFont typeface="Calibri" pitchFamily="34" charset="0"/>
              <a:buAutoNum type="arabicPeriod" startAt="2"/>
            </a:pPr>
            <a:r>
              <a:rPr lang="en-US" altLang="en-US" sz="1800" b="1">
                <a:solidFill>
                  <a:srgbClr val="254061"/>
                </a:solidFill>
              </a:rPr>
              <a:t>Label each of these electrical symbols with the name of the electrical component it represents:  battery; resistor; lamp; switch; or wire.</a:t>
            </a:r>
          </a:p>
          <a:p>
            <a:pPr eaLnBrk="1" hangingPunct="1">
              <a:spcAft>
                <a:spcPts val="1200"/>
              </a:spcAft>
            </a:pPr>
            <a:endParaRPr lang="en-US" altLang="en-US" sz="1800" b="1">
              <a:solidFill>
                <a:srgbClr val="254061"/>
              </a:solidFill>
            </a:endParaRPr>
          </a:p>
        </p:txBody>
      </p:sp>
      <p:pic>
        <p:nvPicPr>
          <p:cNvPr id="1024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0238" y="3302000"/>
            <a:ext cx="8078787"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6"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Assessment</a:t>
            </a:r>
            <a:endParaRPr lang="en-US" dirty="0">
              <a:solidFill>
                <a:schemeClr val="accent1">
                  <a:lumMod val="50000"/>
                </a:schemeClr>
              </a:solidFill>
              <a:latin typeface="Arial" charset="0"/>
              <a:ea typeface="ＭＳ Ｐゴシック" charset="0"/>
              <a:cs typeface="ＭＳ Ｐゴシック" charset="0"/>
            </a:endParaRPr>
          </a:p>
        </p:txBody>
      </p:sp>
      <p:sp>
        <p:nvSpPr>
          <p:cNvPr id="15362" name="Content Placeholder 2"/>
          <p:cNvSpPr txBox="1">
            <a:spLocks/>
          </p:cNvSpPr>
          <p:nvPr/>
        </p:nvSpPr>
        <p:spPr bwMode="auto">
          <a:xfrm>
            <a:off x="531813" y="1076325"/>
            <a:ext cx="5595937" cy="2938463"/>
          </a:xfrm>
          <a:prstGeom prst="rect">
            <a:avLst/>
          </a:prstGeom>
          <a:noFill/>
          <a:ln>
            <a:noFill/>
          </a:ln>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spcBef>
                <a:spcPct val="20000"/>
              </a:spcBef>
              <a:spcAft>
                <a:spcPts val="1200"/>
              </a:spcAft>
              <a:buFont typeface="+mj-lt"/>
              <a:buAutoNum type="arabicPeriod" startAt="3"/>
              <a:defRPr/>
            </a:pPr>
            <a:r>
              <a:rPr lang="en-US" sz="1800" b="1" dirty="0" smtClean="0">
                <a:solidFill>
                  <a:schemeClr val="accent1">
                    <a:lumMod val="50000"/>
                  </a:schemeClr>
                </a:solidFill>
              </a:rPr>
              <a:t>Identify the following circuits:</a:t>
            </a:r>
          </a:p>
          <a:p>
            <a:pPr eaLnBrk="1" hangingPunct="1">
              <a:spcBef>
                <a:spcPct val="20000"/>
              </a:spcBef>
              <a:spcAft>
                <a:spcPts val="1200"/>
              </a:spcAft>
              <a:buFont typeface="Arial" charset="0"/>
              <a:buChar char="•"/>
              <a:defRPr/>
            </a:pPr>
            <a:endParaRPr lang="en-US" sz="1800" b="1" dirty="0" smtClean="0">
              <a:solidFill>
                <a:srgbClr val="254061"/>
              </a:solidFill>
            </a:endParaRPr>
          </a:p>
          <a:p>
            <a:pPr eaLnBrk="1" hangingPunct="1">
              <a:spcBef>
                <a:spcPct val="20000"/>
              </a:spcBef>
              <a:spcAft>
                <a:spcPts val="1200"/>
              </a:spcAft>
              <a:buFont typeface="Arial" charset="0"/>
              <a:buChar char="•"/>
              <a:defRPr/>
            </a:pPr>
            <a:endParaRPr lang="en-US" sz="1800" b="1" dirty="0" smtClean="0">
              <a:solidFill>
                <a:srgbClr val="254061"/>
              </a:solidFill>
            </a:endParaRPr>
          </a:p>
          <a:p>
            <a:pPr eaLnBrk="1" hangingPunct="1">
              <a:spcBef>
                <a:spcPct val="20000"/>
              </a:spcBef>
              <a:spcAft>
                <a:spcPts val="1200"/>
              </a:spcAft>
              <a:buFont typeface="Arial" charset="0"/>
              <a:buChar char="•"/>
              <a:defRPr/>
            </a:pPr>
            <a:endParaRPr lang="en-US" sz="1800" b="1" dirty="0" smtClean="0">
              <a:solidFill>
                <a:srgbClr val="254061"/>
              </a:solidFill>
            </a:endParaRPr>
          </a:p>
          <a:p>
            <a:pPr eaLnBrk="1" hangingPunct="1">
              <a:spcBef>
                <a:spcPct val="20000"/>
              </a:spcBef>
              <a:spcAft>
                <a:spcPts val="1200"/>
              </a:spcAft>
              <a:buFont typeface="Arial" charset="0"/>
              <a:buChar char="•"/>
              <a:defRPr/>
            </a:pPr>
            <a:endParaRPr lang="en-US" sz="1800" b="1" dirty="0" smtClean="0">
              <a:solidFill>
                <a:srgbClr val="254061"/>
              </a:solidFill>
            </a:endParaRPr>
          </a:p>
          <a:p>
            <a:pPr eaLnBrk="1" hangingPunct="1">
              <a:spcBef>
                <a:spcPct val="20000"/>
              </a:spcBef>
              <a:spcAft>
                <a:spcPts val="1200"/>
              </a:spcAft>
              <a:buFont typeface="Arial" charset="0"/>
              <a:buChar char="•"/>
              <a:defRPr/>
            </a:pPr>
            <a:endParaRPr lang="en-US" sz="1800" b="1" dirty="0" smtClean="0">
              <a:solidFill>
                <a:srgbClr val="254061"/>
              </a:solidFill>
            </a:endParaRPr>
          </a:p>
          <a:p>
            <a:pPr marL="0" indent="0" eaLnBrk="1" hangingPunct="1">
              <a:spcBef>
                <a:spcPct val="20000"/>
              </a:spcBef>
              <a:spcAft>
                <a:spcPts val="1200"/>
              </a:spcAft>
              <a:defRPr/>
            </a:pPr>
            <a:endParaRPr lang="en-US" sz="1800" b="1" dirty="0" smtClean="0">
              <a:solidFill>
                <a:srgbClr val="254061"/>
              </a:solidFill>
            </a:endParaRPr>
          </a:p>
          <a:p>
            <a:pPr eaLnBrk="1" hangingPunct="1">
              <a:spcBef>
                <a:spcPct val="20000"/>
              </a:spcBef>
              <a:spcAft>
                <a:spcPts val="1200"/>
              </a:spcAft>
              <a:buFont typeface="Arial" charset="0"/>
              <a:buChar char="•"/>
              <a:defRPr/>
            </a:pPr>
            <a:endParaRPr lang="en-US" sz="1800" b="1" dirty="0" smtClean="0">
              <a:solidFill>
                <a:srgbClr val="254061"/>
              </a:solidFill>
            </a:endParaRPr>
          </a:p>
        </p:txBody>
      </p:sp>
      <p:pic>
        <p:nvPicPr>
          <p:cNvPr id="12292" name="Picture 4" descr="Open,-Closed,-and-Short-Circuit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625" y="1765300"/>
            <a:ext cx="8472488" cy="198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ontent Placeholder 2"/>
          <p:cNvSpPr txBox="1">
            <a:spLocks/>
          </p:cNvSpPr>
          <p:nvPr/>
        </p:nvSpPr>
        <p:spPr bwMode="auto">
          <a:xfrm>
            <a:off x="577850" y="1250950"/>
            <a:ext cx="4427538"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Aft>
                <a:spcPts val="1200"/>
              </a:spcAft>
            </a:pPr>
            <a:r>
              <a:rPr lang="en-US" altLang="en-US" sz="1800" b="1">
                <a:solidFill>
                  <a:srgbClr val="254061"/>
                </a:solidFill>
              </a:rPr>
              <a:t>electric current</a:t>
            </a:r>
          </a:p>
          <a:p>
            <a:pPr eaLnBrk="1" hangingPunct="1">
              <a:spcAft>
                <a:spcPts val="1200"/>
              </a:spcAft>
            </a:pPr>
            <a:r>
              <a:rPr lang="en-US" altLang="en-US" sz="1800" b="1">
                <a:solidFill>
                  <a:srgbClr val="254061"/>
                </a:solidFill>
              </a:rPr>
              <a:t>ampere (A)</a:t>
            </a:r>
          </a:p>
          <a:p>
            <a:pPr eaLnBrk="1" hangingPunct="1">
              <a:spcAft>
                <a:spcPts val="1200"/>
              </a:spcAft>
            </a:pPr>
            <a:r>
              <a:rPr lang="en-US" altLang="en-US" sz="1800" b="1">
                <a:solidFill>
                  <a:srgbClr val="254061"/>
                </a:solidFill>
              </a:rPr>
              <a:t>electric circuit</a:t>
            </a:r>
          </a:p>
          <a:p>
            <a:pPr eaLnBrk="1" hangingPunct="1">
              <a:spcAft>
                <a:spcPts val="1200"/>
              </a:spcAft>
            </a:pPr>
            <a:r>
              <a:rPr lang="en-US" altLang="en-US" sz="1800" b="1">
                <a:solidFill>
                  <a:srgbClr val="254061"/>
                </a:solidFill>
              </a:rPr>
              <a:t>open circuit</a:t>
            </a:r>
          </a:p>
          <a:p>
            <a:pPr eaLnBrk="1" hangingPunct="1">
              <a:spcAft>
                <a:spcPts val="1200"/>
              </a:spcAft>
            </a:pPr>
            <a:r>
              <a:rPr lang="en-US" altLang="en-US" sz="1800" b="1">
                <a:solidFill>
                  <a:srgbClr val="254061"/>
                </a:solidFill>
              </a:rPr>
              <a:t>closed circuit</a:t>
            </a:r>
          </a:p>
          <a:p>
            <a:pPr eaLnBrk="1" hangingPunct="1">
              <a:spcAft>
                <a:spcPts val="1200"/>
              </a:spcAft>
            </a:pPr>
            <a:r>
              <a:rPr lang="en-US" altLang="en-US" sz="1800" b="1">
                <a:solidFill>
                  <a:srgbClr val="254061"/>
                </a:solidFill>
              </a:rPr>
              <a:t>short circuit</a:t>
            </a:r>
          </a:p>
        </p:txBody>
      </p:sp>
      <p:sp>
        <p:nvSpPr>
          <p:cNvPr id="5" name="Title 1"/>
          <p:cNvSpPr txBox="1">
            <a:spLocks/>
          </p:cNvSpPr>
          <p:nvPr/>
        </p:nvSpPr>
        <p:spPr bwMode="auto">
          <a:xfrm>
            <a:off x="431800" y="100013"/>
            <a:ext cx="4005263"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Physics terms</a:t>
            </a:r>
            <a:endParaRPr lang="en-US" dirty="0">
              <a:solidFill>
                <a:schemeClr val="accent1">
                  <a:lumMod val="50000"/>
                </a:schemeClr>
              </a:solidFill>
              <a:latin typeface="Arial" charset="0"/>
              <a:ea typeface="ＭＳ Ｐゴシック" charset="0"/>
              <a:cs typeface="ＭＳ Ｐゴシック"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5" name="TextBox 6"/>
          <p:cNvSpPr txBox="1">
            <a:spLocks noChangeArrowheads="1"/>
          </p:cNvSpPr>
          <p:nvPr/>
        </p:nvSpPr>
        <p:spPr bwMode="auto">
          <a:xfrm>
            <a:off x="592138" y="1219200"/>
            <a:ext cx="3698875" cy="1754188"/>
          </a:xfrm>
          <a:prstGeom prst="rect">
            <a:avLst/>
          </a:prstGeom>
          <a:noFill/>
          <a:ln>
            <a:noFill/>
          </a:ln>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chemeClr val="accent1">
                    <a:lumMod val="50000"/>
                  </a:schemeClr>
                </a:solidFill>
              </a:rPr>
              <a:t>Legend has it that Benjamin Franklin flew his metal key on his kite in a lightning storm.</a:t>
            </a:r>
          </a:p>
          <a:p>
            <a:pPr eaLnBrk="1" hangingPunct="1">
              <a:defRPr/>
            </a:pPr>
            <a:endParaRPr lang="en-US" sz="1800" b="1" dirty="0" smtClean="0">
              <a:solidFill>
                <a:schemeClr val="accent1">
                  <a:lumMod val="50000"/>
                </a:schemeClr>
              </a:solidFill>
            </a:endParaRPr>
          </a:p>
          <a:p>
            <a:pPr eaLnBrk="1" hangingPunct="1">
              <a:defRPr/>
            </a:pPr>
            <a:r>
              <a:rPr lang="en-US" sz="1800" b="1" dirty="0" smtClean="0">
                <a:solidFill>
                  <a:schemeClr val="accent1">
                    <a:lumMod val="50000"/>
                  </a:schemeClr>
                </a:solidFill>
              </a:rPr>
              <a:t>Do you think the story is true?  Why or why not?</a:t>
            </a:r>
            <a:endParaRPr lang="en-US" sz="1800" b="1" dirty="0">
              <a:solidFill>
                <a:schemeClr val="accent1">
                  <a:lumMod val="50000"/>
                </a:schemeClr>
              </a:solidFill>
            </a:endParaRPr>
          </a:p>
        </p:txBody>
      </p:sp>
      <p:sp>
        <p:nvSpPr>
          <p:cNvPr id="6" name="Title 1"/>
          <p:cNvSpPr txBox="1">
            <a:spLocks/>
          </p:cNvSpPr>
          <p:nvPr/>
        </p:nvSpPr>
        <p:spPr bwMode="auto">
          <a:xfrm>
            <a:off x="431800" y="100013"/>
            <a:ext cx="68389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Ben Franklin and his kite</a:t>
            </a:r>
            <a:endParaRPr lang="en-US" dirty="0">
              <a:solidFill>
                <a:schemeClr val="accent1">
                  <a:lumMod val="50000"/>
                </a:schemeClr>
              </a:solidFill>
              <a:latin typeface="Arial" charset="0"/>
              <a:ea typeface="ＭＳ Ｐゴシック" charset="0"/>
              <a:cs typeface="ＭＳ Ｐゴシック" charset="0"/>
            </a:endParaRPr>
          </a:p>
        </p:txBody>
      </p:sp>
      <p:pic>
        <p:nvPicPr>
          <p:cNvPr id="16388" name="Picture 1" descr="Benjamin Franklin.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1825" y="868363"/>
            <a:ext cx="3292475" cy="411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8434" name="TextBox 6"/>
          <p:cNvSpPr txBox="1">
            <a:spLocks noChangeArrowheads="1"/>
          </p:cNvSpPr>
          <p:nvPr/>
        </p:nvSpPr>
        <p:spPr bwMode="auto">
          <a:xfrm>
            <a:off x="592138" y="1219200"/>
            <a:ext cx="4038600"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Electricity is the flow of electric charges, typically through wires, conductors, and electrical devices.</a:t>
            </a:r>
          </a:p>
          <a:p>
            <a:pPr eaLnBrk="1" hangingPunct="1">
              <a:spcBef>
                <a:spcPct val="0"/>
              </a:spcBef>
              <a:buFontTx/>
              <a:buNone/>
            </a:pPr>
            <a:endParaRPr lang="en-US" altLang="en-US" sz="1800" b="1">
              <a:solidFill>
                <a:srgbClr val="254061"/>
              </a:solidFill>
            </a:endParaRPr>
          </a:p>
          <a:p>
            <a:pPr eaLnBrk="1" hangingPunct="1">
              <a:spcBef>
                <a:spcPct val="0"/>
              </a:spcBef>
              <a:buFontTx/>
              <a:buNone/>
            </a:pPr>
            <a:r>
              <a:rPr lang="en-US" altLang="en-US" sz="1800" b="1">
                <a:solidFill>
                  <a:srgbClr val="254061"/>
                </a:solidFill>
              </a:rPr>
              <a:t>Sometimes we can see the effects of electricity in nature.</a:t>
            </a:r>
            <a:endParaRPr lang="en-US" altLang="en-US" sz="2400">
              <a:solidFill>
                <a:srgbClr val="800000"/>
              </a:solidFill>
            </a:endParaRPr>
          </a:p>
        </p:txBody>
      </p:sp>
      <p:pic>
        <p:nvPicPr>
          <p:cNvPr id="18435" name="Picture 1" descr="LightningSmall.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8563" y="947738"/>
            <a:ext cx="3984625" cy="398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431800" y="100013"/>
            <a:ext cx="6305550"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What is electricity?</a:t>
            </a:r>
            <a:endParaRPr lang="en-US" dirty="0">
              <a:solidFill>
                <a:schemeClr val="accent1">
                  <a:lumMod val="50000"/>
                </a:schemeClr>
              </a:solidFill>
              <a:latin typeface="Arial" charset="0"/>
              <a:ea typeface="ＭＳ Ｐゴシック" charset="0"/>
              <a:cs typeface="ＭＳ Ｐゴシック"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482" name="Picture 2" descr="Electricity all around us.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03800" y="1068388"/>
            <a:ext cx="3943350" cy="394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bwMode="auto">
          <a:xfrm>
            <a:off x="431800" y="100013"/>
            <a:ext cx="8289925" cy="1250950"/>
          </a:xfrm>
          <a:prstGeom prst="rect">
            <a:avLst/>
          </a:prstGeom>
          <a:noFill/>
          <a:ln>
            <a:noFill/>
          </a:ln>
          <a:effectLst>
            <a:outerShdw blurRad="50800" dist="38100" dir="2700000" rotWithShape="0">
              <a:srgbClr val="808080">
                <a:alpha val="42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457200" rtl="0" eaLnBrk="0" fontAlgn="base" hangingPunct="0">
              <a:spcBef>
                <a:spcPct val="0"/>
              </a:spcBef>
              <a:spcAft>
                <a:spcPct val="0"/>
              </a:spcAft>
              <a:defRPr sz="4400" kern="1200">
                <a:solidFill>
                  <a:schemeClr val="tx1"/>
                </a:solidFill>
                <a:latin typeface="Arial"/>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Arial"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Arial" charset="0"/>
                <a:ea typeface="ＭＳ Ｐゴシック" charset="-128"/>
                <a:cs typeface="ＭＳ Ｐゴシック" charset="-128"/>
              </a:defRPr>
            </a:lvl9pPr>
          </a:lstStyle>
          <a:p>
            <a:pPr algn="l" eaLnBrk="1" hangingPunct="1">
              <a:defRPr/>
            </a:pPr>
            <a:r>
              <a:rPr lang="en-US" dirty="0" smtClean="0">
                <a:solidFill>
                  <a:schemeClr val="accent1">
                    <a:lumMod val="50000"/>
                  </a:schemeClr>
                </a:solidFill>
                <a:latin typeface="Arial" charset="0"/>
                <a:ea typeface="ＭＳ Ｐゴシック" charset="0"/>
                <a:cs typeface="ＭＳ Ｐゴシック" charset="0"/>
              </a:rPr>
              <a:t>How do we use electricity?</a:t>
            </a:r>
            <a:endParaRPr lang="en-US" dirty="0">
              <a:solidFill>
                <a:schemeClr val="accent1">
                  <a:lumMod val="50000"/>
                </a:schemeClr>
              </a:solidFill>
              <a:latin typeface="Arial" charset="0"/>
              <a:ea typeface="ＭＳ Ｐゴシック" charset="0"/>
              <a:cs typeface="ＭＳ Ｐゴシック" charset="0"/>
            </a:endParaRPr>
          </a:p>
        </p:txBody>
      </p:sp>
      <p:sp>
        <p:nvSpPr>
          <p:cNvPr id="20484" name="TextBox 6"/>
          <p:cNvSpPr txBox="1">
            <a:spLocks noChangeArrowheads="1"/>
          </p:cNvSpPr>
          <p:nvPr/>
        </p:nvSpPr>
        <p:spPr bwMode="auto">
          <a:xfrm>
            <a:off x="592138" y="1219200"/>
            <a:ext cx="369887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Arial" charset="0"/>
                <a:ea typeface="MS PGothic" pitchFamily="34" charset="-128"/>
              </a:defRPr>
            </a:lvl1pPr>
            <a:lvl2pPr marL="742950" indent="-285750">
              <a:spcBef>
                <a:spcPct val="20000"/>
              </a:spcBef>
              <a:buFont typeface="Arial" charset="0"/>
              <a:buChar char="–"/>
              <a:defRPr sz="2800">
                <a:solidFill>
                  <a:schemeClr val="tx1"/>
                </a:solidFill>
                <a:latin typeface="Arial" charset="0"/>
                <a:ea typeface="MS PGothic" pitchFamily="34" charset="-128"/>
              </a:defRPr>
            </a:lvl2pPr>
            <a:lvl3pPr marL="1143000" indent="-228600">
              <a:spcBef>
                <a:spcPct val="20000"/>
              </a:spcBef>
              <a:buFont typeface="Arial" charset="0"/>
              <a:buChar char="•"/>
              <a:defRPr sz="2400">
                <a:solidFill>
                  <a:schemeClr val="tx1"/>
                </a:solidFill>
                <a:latin typeface="Arial" charset="0"/>
                <a:ea typeface="MS PGothic" pitchFamily="34" charset="-128"/>
              </a:defRPr>
            </a:lvl3pPr>
            <a:lvl4pPr marL="1600200" indent="-228600">
              <a:spcBef>
                <a:spcPct val="20000"/>
              </a:spcBef>
              <a:buFont typeface="Arial" charset="0"/>
              <a:buChar char="–"/>
              <a:defRPr sz="2000">
                <a:solidFill>
                  <a:schemeClr val="tx1"/>
                </a:solidFill>
                <a:latin typeface="Arial" charset="0"/>
                <a:ea typeface="MS PGothic" pitchFamily="34" charset="-128"/>
              </a:defRPr>
            </a:lvl4pPr>
            <a:lvl5pPr marL="2057400" indent="-228600">
              <a:spcBef>
                <a:spcPct val="20000"/>
              </a:spcBef>
              <a:buFont typeface="Arial" charset="0"/>
              <a:buChar char="»"/>
              <a:defRPr sz="2000">
                <a:solidFill>
                  <a:schemeClr val="tx1"/>
                </a:solidFill>
                <a:latin typeface="Arial"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Arial" charset="0"/>
                <a:ea typeface="MS PGothic" pitchFamily="34" charset="-128"/>
              </a:defRPr>
            </a:lvl9pPr>
          </a:lstStyle>
          <a:p>
            <a:pPr eaLnBrk="1" hangingPunct="1">
              <a:spcBef>
                <a:spcPct val="0"/>
              </a:spcBef>
              <a:buFontTx/>
              <a:buNone/>
            </a:pPr>
            <a:r>
              <a:rPr lang="en-US" altLang="en-US" sz="1800" b="1">
                <a:solidFill>
                  <a:srgbClr val="254061"/>
                </a:solidFill>
              </a:rPr>
              <a:t>Many household appliances and personal devices use electricity.</a:t>
            </a:r>
          </a:p>
          <a:p>
            <a:pPr eaLnBrk="1" hangingPunct="1">
              <a:spcBef>
                <a:spcPct val="0"/>
              </a:spcBef>
              <a:buFontTx/>
              <a:buNone/>
            </a:pPr>
            <a:endParaRPr lang="en-US" altLang="en-US" sz="1800" b="1">
              <a:solidFill>
                <a:srgbClr val="254061"/>
              </a:solidFill>
            </a:endParaRPr>
          </a:p>
          <a:p>
            <a:pPr eaLnBrk="1" hangingPunct="1">
              <a:spcBef>
                <a:spcPct val="0"/>
              </a:spcBef>
              <a:buFontTx/>
              <a:buNone/>
            </a:pPr>
            <a:r>
              <a:rPr lang="en-US" altLang="en-US" sz="1800" b="1">
                <a:solidFill>
                  <a:srgbClr val="254061"/>
                </a:solidFill>
              </a:rPr>
              <a:t>The room you are in right now is probably full of devices that use electricity.</a:t>
            </a:r>
            <a:endParaRPr lang="en-US" altLang="en-US" sz="1800">
              <a:solidFill>
                <a:srgbClr val="800000"/>
              </a:solidFill>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6625</TotalTime>
  <Words>2068</Words>
  <Application>Microsoft Macintosh PowerPoint</Application>
  <PresentationFormat>On-screen Show (16:9)</PresentationFormat>
  <Paragraphs>191</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Electricity and circuits</vt:lpstr>
      <vt:lpstr>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Physics of Renewable Energy</dc:title>
  <dc:creator>Tom Hsu</dc:creator>
  <cp:lastModifiedBy>Freda Husic</cp:lastModifiedBy>
  <cp:revision>193</cp:revision>
  <cp:lastPrinted>2014-06-06T16:50:52Z</cp:lastPrinted>
  <dcterms:created xsi:type="dcterms:W3CDTF">2012-04-26T12:12:02Z</dcterms:created>
  <dcterms:modified xsi:type="dcterms:W3CDTF">2017-05-11T17:10:37Z</dcterms:modified>
</cp:coreProperties>
</file>