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0"/>
  </p:notesMasterIdLst>
  <p:handoutMasterIdLst>
    <p:handoutMasterId r:id="rId61"/>
  </p:handoutMasterIdLst>
  <p:sldIdLst>
    <p:sldId id="256" r:id="rId2"/>
    <p:sldId id="315" r:id="rId3"/>
    <p:sldId id="459" r:id="rId4"/>
    <p:sldId id="504" r:id="rId5"/>
    <p:sldId id="456" r:id="rId6"/>
    <p:sldId id="477" r:id="rId7"/>
    <p:sldId id="382" r:id="rId8"/>
    <p:sldId id="440" r:id="rId9"/>
    <p:sldId id="339" r:id="rId10"/>
    <p:sldId id="434" r:id="rId11"/>
    <p:sldId id="435" r:id="rId12"/>
    <p:sldId id="436" r:id="rId13"/>
    <p:sldId id="486" r:id="rId14"/>
    <p:sldId id="485" r:id="rId15"/>
    <p:sldId id="438" r:id="rId16"/>
    <p:sldId id="510" r:id="rId17"/>
    <p:sldId id="437" r:id="rId18"/>
    <p:sldId id="478" r:id="rId19"/>
    <p:sldId id="441" r:id="rId20"/>
    <p:sldId id="505" r:id="rId21"/>
    <p:sldId id="509" r:id="rId22"/>
    <p:sldId id="442" r:id="rId23"/>
    <p:sldId id="487" r:id="rId24"/>
    <p:sldId id="444" r:id="rId25"/>
    <p:sldId id="488" r:id="rId26"/>
    <p:sldId id="453" r:id="rId27"/>
    <p:sldId id="455" r:id="rId28"/>
    <p:sldId id="496" r:id="rId29"/>
    <p:sldId id="497" r:id="rId30"/>
    <p:sldId id="498" r:id="rId31"/>
    <p:sldId id="499" r:id="rId32"/>
    <p:sldId id="500" r:id="rId33"/>
    <p:sldId id="501" r:id="rId34"/>
    <p:sldId id="502" r:id="rId35"/>
    <p:sldId id="389" r:id="rId36"/>
    <p:sldId id="493" r:id="rId37"/>
    <p:sldId id="439" r:id="rId38"/>
    <p:sldId id="507" r:id="rId39"/>
    <p:sldId id="506" r:id="rId40"/>
    <p:sldId id="390" r:id="rId41"/>
    <p:sldId id="491" r:id="rId42"/>
    <p:sldId id="512" r:id="rId43"/>
    <p:sldId id="451" r:id="rId44"/>
    <p:sldId id="494" r:id="rId45"/>
    <p:sldId id="452" r:id="rId46"/>
    <p:sldId id="511" r:id="rId47"/>
    <p:sldId id="495" r:id="rId48"/>
    <p:sldId id="483" r:id="rId49"/>
    <p:sldId id="484" r:id="rId50"/>
    <p:sldId id="464" r:id="rId51"/>
    <p:sldId id="503" r:id="rId52"/>
    <p:sldId id="445" r:id="rId53"/>
    <p:sldId id="446" r:id="rId54"/>
    <p:sldId id="447" r:id="rId55"/>
    <p:sldId id="450" r:id="rId56"/>
    <p:sldId id="480" r:id="rId57"/>
    <p:sldId id="481" r:id="rId58"/>
    <p:sldId id="472" r:id="rId59"/>
  </p:sldIdLst>
  <p:sldSz cx="9144000" cy="5143500" type="screen16x9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57">
          <p15:clr>
            <a:srgbClr val="A4A3A4"/>
          </p15:clr>
        </p15:guide>
        <p15:guide id="2" pos="2736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onathan Hanna" initials="" lastIdx="2" clrIdx="0"/>
  <p:cmAuthor id="1" name="Jeffrey Plank" initials="JP" lastIdx="15" clrIdx="1"/>
  <p:cmAuthor id="2" name="Jonathan Hanna" initials="JH" lastIdx="1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1841" autoAdjust="0"/>
  </p:normalViewPr>
  <p:slideViewPr>
    <p:cSldViewPr snapToGrid="0" snapToObjects="1" showGuides="1">
      <p:cViewPr varScale="1">
        <p:scale>
          <a:sx n="135" d="100"/>
          <a:sy n="135" d="100"/>
        </p:scale>
        <p:origin x="-112" y="-216"/>
      </p:cViewPr>
      <p:guideLst>
        <p:guide orient="horz" pos="457"/>
        <p:guide pos="27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commentAuthors" Target="commentAuthors.xml"/><Relationship Id="rId64" Type="http://schemas.openxmlformats.org/officeDocument/2006/relationships/presProps" Target="presProps.xml"/><Relationship Id="rId65" Type="http://schemas.openxmlformats.org/officeDocument/2006/relationships/viewProps" Target="viewProps.xml"/><Relationship Id="rId66" Type="http://schemas.openxmlformats.org/officeDocument/2006/relationships/theme" Target="theme/theme1.xml"/><Relationship Id="rId67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notesMaster" Target="notesMasters/notesMaster1.xml"/><Relationship Id="rId61" Type="http://schemas.openxmlformats.org/officeDocument/2006/relationships/handoutMaster" Target="handoutMasters/handoutMaster1.xml"/><Relationship Id="rId62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5-11T11:18:09.416" idx="11">
    <p:pos x="10" y="10"/>
    <p:text>Place graphic.</p:tex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E6491EA2-4B26-48AD-88D5-6E40BE9B761B}" type="datetime1">
              <a:rPr lang="en-US" altLang="en-US"/>
              <a:pPr>
                <a:defRPr/>
              </a:pPr>
              <a:t>5/12/17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84377FB9-4AE0-4424-BBB8-0D0D3CC6D6F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44587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F464E0E2-CB76-415C-963D-B1D7EB869C2F}" type="datetime1">
              <a:rPr lang="en-US" altLang="en-US"/>
              <a:pPr>
                <a:defRPr/>
              </a:pPr>
              <a:t>5/12/17</a:t>
            </a:fld>
            <a:endParaRPr lang="en-US" alt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A47D3993-B52F-42D0-BF86-81B2453E6B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92135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MS PGothic" panose="020B0600070205080204" pitchFamily="34" charset="-128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MS PGothic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MS PGothic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MS PGothic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MS PGothic" panose="020B0600070205080204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4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4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5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5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5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5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5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5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5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_rels/notesSlide5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dirty="0" smtClean="0">
                <a:latin typeface="Calibri" pitchFamily="34" charset="0"/>
              </a:rPr>
              <a:t>The lesson defines conductors and </a:t>
            </a:r>
            <a:r>
              <a:rPr lang="en-US" altLang="en-US" dirty="0" smtClean="0">
                <a:latin typeface="Calibri" pitchFamily="34" charset="0"/>
              </a:rPr>
              <a:t>insulators, </a:t>
            </a:r>
            <a:r>
              <a:rPr lang="en-US" altLang="en-US" dirty="0" smtClean="0">
                <a:latin typeface="Calibri" pitchFamily="34" charset="0"/>
              </a:rPr>
              <a:t>and introduces the concept of resistance. </a:t>
            </a:r>
            <a:r>
              <a:rPr lang="en-US" altLang="en-US" dirty="0" smtClean="0">
                <a:latin typeface="Calibri" pitchFamily="34" charset="0"/>
              </a:rPr>
              <a:t>In </a:t>
            </a:r>
            <a:r>
              <a:rPr lang="en-US" altLang="en-US" dirty="0" smtClean="0">
                <a:latin typeface="Calibri" pitchFamily="34" charset="0"/>
              </a:rPr>
              <a:t>most circuits, resistance is key to determining how much current will flow</a:t>
            </a:r>
            <a:r>
              <a:rPr lang="en-US" altLang="en-US" dirty="0" smtClean="0">
                <a:latin typeface="Calibri" pitchFamily="34" charset="0"/>
              </a:rPr>
              <a:t>. </a:t>
            </a:r>
            <a:r>
              <a:rPr lang="en-US" altLang="en-US" dirty="0" smtClean="0">
                <a:latin typeface="Calibri" pitchFamily="34" charset="0"/>
              </a:rPr>
              <a:t>Ohm’s law is the equation that allows us to relate the three variables of voltage, current, and resistance. </a:t>
            </a:r>
            <a:r>
              <a:rPr lang="en-US" altLang="en-US" dirty="0" smtClean="0">
                <a:latin typeface="Calibri" pitchFamily="34" charset="0"/>
              </a:rPr>
              <a:t>An </a:t>
            </a:r>
            <a:r>
              <a:rPr lang="en-US" altLang="en-US" dirty="0" smtClean="0">
                <a:latin typeface="Calibri" pitchFamily="34" charset="0"/>
              </a:rPr>
              <a:t>interactive calculator aids in applying Ohm's law for problem solving</a:t>
            </a:r>
            <a:r>
              <a:rPr lang="en-US" altLang="en-US" dirty="0" smtClean="0">
                <a:latin typeface="Calibri" pitchFamily="34" charset="0"/>
              </a:rPr>
              <a:t>. </a:t>
            </a:r>
            <a:r>
              <a:rPr lang="en-US" altLang="en-US" dirty="0" smtClean="0">
                <a:latin typeface="Calibri" pitchFamily="34" charset="0"/>
              </a:rPr>
              <a:t>In the investigation, students construct a resistor circuit and measure current as a function of resistance to explore the proportional relationships of Ohm's law.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smtClean="0">
                <a:latin typeface="Calibri" pitchFamily="34" charset="0"/>
              </a:rPr>
              <a:t>To have a practical, working circuit, we need a complete conducting path, protected by a insulator, to prevent short circuits.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dirty="0" smtClean="0">
                <a:latin typeface="Calibri" pitchFamily="34" charset="0"/>
              </a:rPr>
              <a:t>Ask: “What </a:t>
            </a:r>
            <a:r>
              <a:rPr lang="en-US" altLang="en-US" dirty="0" smtClean="0">
                <a:latin typeface="Calibri" pitchFamily="34" charset="0"/>
              </a:rPr>
              <a:t>happens at the beach or pool when the lifeguards hear thunder?</a:t>
            </a:r>
            <a:r>
              <a:rPr lang="en-US" altLang="en-US" dirty="0" smtClean="0">
                <a:latin typeface="Calibri" pitchFamily="34" charset="0"/>
              </a:rPr>
              <a:t>”    </a:t>
            </a:r>
            <a:endParaRPr lang="en-US" alt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smtClean="0">
                <a:latin typeface="Calibri" pitchFamily="34" charset="0"/>
              </a:rPr>
              <a:t>In this lesson the students will measure resistance indirectly by measuring current and voltage, and applying Ohm’s law.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smtClean="0">
                <a:latin typeface="Calibri" pitchFamily="34" charset="0"/>
              </a:rPr>
              <a:t>Resistors come in many sizes, but these resistors have the typical cylindrical shape and colored resister code found in commonly-used devices.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dirty="0" smtClean="0">
                <a:latin typeface="Calibri" pitchFamily="34" charset="0"/>
              </a:rPr>
              <a:t>This animated illustration is found on page 480.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dirty="0" smtClean="0">
                <a:latin typeface="Calibri" pitchFamily="34" charset="0"/>
              </a:rPr>
              <a:t>Note that the “current” of water that flowed out of the second bottle is much greater. </a:t>
            </a:r>
            <a:r>
              <a:rPr lang="en-US" altLang="en-US" dirty="0" smtClean="0">
                <a:latin typeface="Calibri" pitchFamily="34" charset="0"/>
              </a:rPr>
              <a:t>This </a:t>
            </a:r>
            <a:r>
              <a:rPr lang="en-US" altLang="en-US" dirty="0" smtClean="0">
                <a:latin typeface="Calibri" pitchFamily="34" charset="0"/>
              </a:rPr>
              <a:t>can also be demonstrated with a common type of water spritzer with an adjustable nozzle.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dirty="0" smtClean="0">
                <a:latin typeface="Calibri" pitchFamily="34" charset="0"/>
              </a:rPr>
              <a:t>Ohm’s law is description of the relationship between V, I and R in most materials</a:t>
            </a:r>
            <a:r>
              <a:rPr lang="en-US" altLang="en-US" dirty="0" smtClean="0">
                <a:latin typeface="Calibri" pitchFamily="34" charset="0"/>
              </a:rPr>
              <a:t>. </a:t>
            </a:r>
            <a:r>
              <a:rPr lang="en-US" altLang="en-US" dirty="0" smtClean="0">
                <a:latin typeface="Calibri" pitchFamily="34" charset="0"/>
              </a:rPr>
              <a:t>Some materials, such as semiconductors, are not “</a:t>
            </a:r>
            <a:r>
              <a:rPr lang="en-US" altLang="en-US" dirty="0" err="1" smtClean="0">
                <a:latin typeface="Calibri" pitchFamily="34" charset="0"/>
              </a:rPr>
              <a:t>ohmic</a:t>
            </a:r>
            <a:r>
              <a:rPr lang="en-US" altLang="en-US" dirty="0" smtClean="0">
                <a:latin typeface="Calibri" pitchFamily="34" charset="0"/>
              </a:rPr>
              <a:t>.”</a:t>
            </a:r>
            <a:endParaRPr lang="en-US" altLang="en-US" dirty="0" smtClean="0">
              <a:latin typeface="Calibri" pitchFamily="34" charset="0"/>
            </a:endParaRPr>
          </a:p>
          <a:p>
            <a:pPr eaLnBrk="1" hangingPunct="1"/>
            <a:endParaRPr lang="en-US" alt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smtClean="0">
                <a:latin typeface="Calibri" pitchFamily="34" charset="0"/>
              </a:rPr>
              <a:t>This lesson contains practical objectives in the use of lab equipment as well as objectives involving basic knowledge and mathematical application of formulas.  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dirty="0" smtClean="0">
                <a:latin typeface="Calibri" pitchFamily="34" charset="0"/>
              </a:rPr>
              <a:t>This form of Ohm’s law is the most conceptually accessible to students</a:t>
            </a:r>
            <a:r>
              <a:rPr lang="en-US" altLang="en-US" dirty="0" smtClean="0">
                <a:latin typeface="Calibri" pitchFamily="34" charset="0"/>
              </a:rPr>
              <a:t>. </a:t>
            </a:r>
            <a:r>
              <a:rPr lang="en-US" altLang="en-US" dirty="0" smtClean="0">
                <a:latin typeface="Calibri" pitchFamily="34" charset="0"/>
              </a:rPr>
              <a:t>Point out that basically, it says “when there is a strong voltage, the current will be </a:t>
            </a:r>
            <a:r>
              <a:rPr lang="en-US" altLang="en-US" dirty="0" smtClean="0">
                <a:latin typeface="Calibri" pitchFamily="34" charset="0"/>
              </a:rPr>
              <a:t>high.</a:t>
            </a:r>
            <a:r>
              <a:rPr lang="en-US" altLang="en-US" baseline="0" dirty="0" smtClean="0">
                <a:latin typeface="Calibri" pitchFamily="34" charset="0"/>
              </a:rPr>
              <a:t> </a:t>
            </a:r>
            <a:r>
              <a:rPr lang="en-US" altLang="en-US" dirty="0" smtClean="0">
                <a:latin typeface="Calibri" pitchFamily="34" charset="0"/>
              </a:rPr>
              <a:t>But </a:t>
            </a:r>
            <a:r>
              <a:rPr lang="en-US" altLang="en-US" dirty="0" smtClean="0">
                <a:latin typeface="Calibri" pitchFamily="34" charset="0"/>
              </a:rPr>
              <a:t>when there is a lot of resistance, that will cause the current to be low.”  Current flow is controlled by both these factors.</a:t>
            </a:r>
          </a:p>
          <a:p>
            <a:pPr eaLnBrk="1" hangingPunct="1"/>
            <a:endParaRPr lang="en-US" alt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dirty="0" smtClean="0">
                <a:latin typeface="Calibri" pitchFamily="34" charset="0"/>
              </a:rPr>
              <a:t>Ohm’s law is description of the relationship between V, I and R in most materials. </a:t>
            </a:r>
            <a:r>
              <a:rPr lang="en-US" altLang="en-US" dirty="0" smtClean="0">
                <a:latin typeface="Calibri" pitchFamily="34" charset="0"/>
              </a:rPr>
              <a:t>Some </a:t>
            </a:r>
            <a:r>
              <a:rPr lang="en-US" altLang="en-US" dirty="0" smtClean="0">
                <a:latin typeface="Calibri" pitchFamily="34" charset="0"/>
              </a:rPr>
              <a:t>materials, such as semiconductors, are not “</a:t>
            </a:r>
            <a:r>
              <a:rPr lang="en-US" altLang="en-US" dirty="0" err="1" smtClean="0">
                <a:latin typeface="Calibri" pitchFamily="34" charset="0"/>
              </a:rPr>
              <a:t>ohmic</a:t>
            </a:r>
            <a:r>
              <a:rPr lang="en-US" altLang="en-US" dirty="0" smtClean="0">
                <a:latin typeface="Calibri" pitchFamily="34" charset="0"/>
              </a:rPr>
              <a:t>”.</a:t>
            </a:r>
          </a:p>
          <a:p>
            <a:pPr eaLnBrk="1" hangingPunct="1"/>
            <a:endParaRPr lang="en-US" alt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smtClean="0">
                <a:latin typeface="Calibri" pitchFamily="34" charset="0"/>
              </a:rPr>
              <a:t>Point out to students that these three equations are just a single equation, rearranged.  </a:t>
            </a:r>
          </a:p>
          <a:p>
            <a:pPr eaLnBrk="1" hangingPunct="1"/>
            <a:endParaRPr lang="en-US" altLang="en-US" smtClean="0">
              <a:latin typeface="Calibri" pitchFamily="34" charset="0"/>
            </a:endParaRPr>
          </a:p>
          <a:p>
            <a:pPr eaLnBrk="1" hangingPunct="1"/>
            <a:r>
              <a:rPr lang="en-US" altLang="en-US" smtClean="0">
                <a:latin typeface="Calibri" pitchFamily="34" charset="0"/>
              </a:rPr>
              <a:t>In fact, Ohm’s law is even more useful than the slide implies, since it can be used for a single resistor, or for any arrangement of resistors.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smtClean="0">
                <a:latin typeface="Calibri" pitchFamily="34" charset="0"/>
              </a:rPr>
              <a:t>Answer on next slide</a:t>
            </a: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smtClean="0">
                <a:latin typeface="Calibri" pitchFamily="34" charset="0"/>
              </a:rPr>
              <a:t>Preview:  In a few minutes, the students will set up this circuit and create a current of about 0.5 amps.</a:t>
            </a: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smtClean="0">
                <a:latin typeface="Calibri" pitchFamily="34" charset="0"/>
              </a:rPr>
              <a:t>If possible, bring up the live calculator and work through the examples on the following slides with the students.</a:t>
            </a: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dirty="0" smtClean="0">
                <a:latin typeface="Calibri" pitchFamily="34" charset="0"/>
              </a:rPr>
              <a:t>Work through a few example problems like these with the students</a:t>
            </a:r>
            <a:r>
              <a:rPr lang="en-US" altLang="en-US" dirty="0" smtClean="0">
                <a:latin typeface="Calibri" pitchFamily="34" charset="0"/>
              </a:rPr>
              <a:t>. </a:t>
            </a:r>
            <a:r>
              <a:rPr lang="en-US" altLang="en-US" dirty="0" smtClean="0">
                <a:latin typeface="Calibri" pitchFamily="34" charset="0"/>
              </a:rPr>
              <a:t>Answers are on subsequent slides.</a:t>
            </a: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dirty="0" smtClean="0">
                <a:latin typeface="Calibri" pitchFamily="34" charset="0"/>
              </a:rPr>
              <a:t>Help students see that current is inversely proportional to resistance</a:t>
            </a:r>
            <a:r>
              <a:rPr lang="en-US" altLang="en-US" dirty="0" smtClean="0">
                <a:latin typeface="Calibri" pitchFamily="34" charset="0"/>
              </a:rPr>
              <a:t>. </a:t>
            </a:r>
            <a:r>
              <a:rPr lang="en-US" altLang="en-US" dirty="0" smtClean="0">
                <a:latin typeface="Calibri" pitchFamily="34" charset="0"/>
              </a:rPr>
              <a:t>If the resistance increases by a factor of three, the current will decrease by one third</a:t>
            </a:r>
            <a:r>
              <a:rPr lang="en-US" altLang="en-US" dirty="0" smtClean="0">
                <a:latin typeface="Calibri" pitchFamily="34" charset="0"/>
              </a:rPr>
              <a:t>. </a:t>
            </a:r>
            <a:r>
              <a:rPr lang="en-US" altLang="en-US" dirty="0" smtClean="0">
                <a:latin typeface="Calibri" pitchFamily="34" charset="0"/>
              </a:rPr>
              <a:t>Answers are on the next slide.</a:t>
            </a:r>
          </a:p>
          <a:p>
            <a:pPr eaLnBrk="1" hangingPunct="1"/>
            <a:endParaRPr lang="en-US" alt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dirty="0" smtClean="0">
                <a:latin typeface="Calibri" pitchFamily="34" charset="0"/>
              </a:rPr>
              <a:t>Some students may already know which materials are conductors</a:t>
            </a:r>
            <a:r>
              <a:rPr lang="en-US" altLang="en-US" dirty="0" smtClean="0">
                <a:latin typeface="Calibri" pitchFamily="34" charset="0"/>
              </a:rPr>
              <a:t>. </a:t>
            </a:r>
            <a:r>
              <a:rPr lang="en-US" altLang="en-US" dirty="0" smtClean="0">
                <a:latin typeface="Calibri" pitchFamily="34" charset="0"/>
              </a:rPr>
              <a:t>Urge them to hold their answers until the end of the lesson.</a:t>
            </a: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smtClean="0">
                <a:latin typeface="Calibri" pitchFamily="34" charset="0"/>
              </a:rPr>
              <a:t>Students can now answer the question posed earlier in the presentation.  The current was 2 amps because the resistance of the lamp was 5 ohms.  The answer is shown on the next slide.</a:t>
            </a: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dirty="0" smtClean="0">
                <a:latin typeface="Calibri" pitchFamily="34" charset="0"/>
              </a:rPr>
              <a:t>Introduce the investigation. </a:t>
            </a:r>
            <a:r>
              <a:rPr lang="en-US" altLang="en-US" dirty="0" smtClean="0">
                <a:latin typeface="Calibri" pitchFamily="34" charset="0"/>
              </a:rPr>
              <a:t>They </a:t>
            </a:r>
            <a:r>
              <a:rPr lang="en-US" altLang="en-US" dirty="0" smtClean="0">
                <a:latin typeface="Calibri" pitchFamily="34" charset="0"/>
              </a:rPr>
              <a:t>will start by learning to read the resistor code.</a:t>
            </a: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dirty="0" smtClean="0">
                <a:latin typeface="Calibri" pitchFamily="34" charset="0"/>
              </a:rPr>
              <a:t>The easy way to begin reading a resistor’s code is to find the tolerance band</a:t>
            </a:r>
            <a:r>
              <a:rPr lang="en-US" altLang="en-US" dirty="0" smtClean="0">
                <a:latin typeface="Calibri" pitchFamily="34" charset="0"/>
              </a:rPr>
              <a:t>. </a:t>
            </a:r>
            <a:r>
              <a:rPr lang="en-US" altLang="en-US" dirty="0" smtClean="0">
                <a:latin typeface="Calibri" pitchFamily="34" charset="0"/>
              </a:rPr>
              <a:t>Once they find it, students should start at the opposite end of the resistor and read off the colors.  </a:t>
            </a: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dirty="0" smtClean="0">
                <a:latin typeface="Calibri" pitchFamily="34" charset="0"/>
              </a:rPr>
              <a:t>Go through a couple examples with them. </a:t>
            </a:r>
            <a:endParaRPr lang="en-US" altLang="en-US" dirty="0" smtClean="0">
              <a:latin typeface="Calibri" pitchFamily="34" charset="0"/>
            </a:endParaRPr>
          </a:p>
          <a:p>
            <a:pPr eaLnBrk="1" hangingPunct="1"/>
            <a:r>
              <a:rPr lang="en-US" altLang="en-US" dirty="0" smtClean="0">
                <a:latin typeface="Calibri" pitchFamily="34" charset="0"/>
              </a:rPr>
              <a:t>For </a:t>
            </a:r>
            <a:r>
              <a:rPr lang="en-US" altLang="en-US" dirty="0" smtClean="0">
                <a:latin typeface="Calibri" pitchFamily="34" charset="0"/>
              </a:rPr>
              <a:t>example:  (green brown red) equals 51 x100 ohms = 5100 ohms. </a:t>
            </a:r>
            <a:endParaRPr lang="en-US" altLang="en-US" dirty="0" smtClean="0">
              <a:latin typeface="Calibri" pitchFamily="34" charset="0"/>
            </a:endParaRPr>
          </a:p>
          <a:p>
            <a:pPr eaLnBrk="1" hangingPunct="1"/>
            <a:endParaRPr lang="en-US" altLang="en-US" dirty="0" smtClean="0">
              <a:latin typeface="Calibri" pitchFamily="34" charset="0"/>
            </a:endParaRPr>
          </a:p>
          <a:p>
            <a:pPr eaLnBrk="1" hangingPunct="1"/>
            <a:r>
              <a:rPr lang="en-US" altLang="en-US" dirty="0" smtClean="0">
                <a:latin typeface="Calibri" pitchFamily="34" charset="0"/>
              </a:rPr>
              <a:t>An </a:t>
            </a:r>
            <a:r>
              <a:rPr lang="en-US" altLang="en-US" dirty="0" smtClean="0">
                <a:latin typeface="Calibri" pitchFamily="34" charset="0"/>
              </a:rPr>
              <a:t>even simpler way to explain it is that the third band tells them how many zeros to add to the first two digits</a:t>
            </a:r>
            <a:r>
              <a:rPr lang="en-US" altLang="en-US" dirty="0" smtClean="0">
                <a:latin typeface="Calibri" pitchFamily="34" charset="0"/>
              </a:rPr>
              <a:t>.</a:t>
            </a:r>
            <a:endParaRPr lang="en-US" altLang="en-US" dirty="0" smtClean="0">
              <a:latin typeface="Calibri" pitchFamily="34" charset="0"/>
            </a:endParaRPr>
          </a:p>
          <a:p>
            <a:pPr eaLnBrk="1" hangingPunct="1"/>
            <a:endParaRPr lang="en-US" altLang="en-US" dirty="0" smtClean="0">
              <a:latin typeface="Calibri" pitchFamily="34" charset="0"/>
            </a:endParaRPr>
          </a:p>
          <a:p>
            <a:pPr eaLnBrk="1" hangingPunct="1"/>
            <a:endParaRPr lang="en-US" altLang="en-US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smtClean="0">
                <a:latin typeface="Calibri" pitchFamily="34" charset="0"/>
              </a:rPr>
              <a:t>Give students time to work through the four possibilities.</a:t>
            </a: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499064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dirty="0" smtClean="0">
                <a:latin typeface="Calibri" pitchFamily="34" charset="0"/>
              </a:rPr>
              <a:t>The assignment sheet that accompanies this lesson includes graph paper that can be used for this investigation. </a:t>
            </a:r>
            <a:r>
              <a:rPr lang="en-US" altLang="en-US" dirty="0" smtClean="0">
                <a:latin typeface="Calibri" pitchFamily="34" charset="0"/>
              </a:rPr>
              <a:t>Students </a:t>
            </a:r>
            <a:r>
              <a:rPr lang="en-US" altLang="en-US" dirty="0" smtClean="0">
                <a:latin typeface="Calibri" pitchFamily="34" charset="0"/>
              </a:rPr>
              <a:t>can also use page 2 of the </a:t>
            </a:r>
            <a:r>
              <a:rPr lang="en-US" altLang="en-US" dirty="0" err="1" smtClean="0">
                <a:latin typeface="Calibri" pitchFamily="34" charset="0"/>
              </a:rPr>
              <a:t>SPARKvue</a:t>
            </a:r>
            <a:r>
              <a:rPr lang="en-US" altLang="en-US" dirty="0" smtClean="0">
                <a:latin typeface="Calibri" pitchFamily="34" charset="0"/>
              </a:rPr>
              <a:t> file to graph the data. Ask the students, “Which is the independent variable?  The dependent?” Remind students to use a linear scale and label the axes with both the name of the variable and its unit.</a:t>
            </a: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dirty="0" smtClean="0">
                <a:latin typeface="Calibri" pitchFamily="34" charset="0"/>
              </a:rPr>
              <a:t>In Part 2 of the lab, students determine the resistance of the lamp</a:t>
            </a:r>
            <a:r>
              <a:rPr lang="en-US" altLang="en-US" dirty="0" smtClean="0">
                <a:latin typeface="Calibri" pitchFamily="34" charset="0"/>
              </a:rPr>
              <a:t>. </a:t>
            </a:r>
          </a:p>
          <a:p>
            <a:pPr eaLnBrk="1" hangingPunct="1"/>
            <a:r>
              <a:rPr lang="en-US" altLang="en-US" dirty="0" smtClean="0">
                <a:latin typeface="Calibri" pitchFamily="34" charset="0"/>
              </a:rPr>
              <a:t>(</a:t>
            </a:r>
            <a:r>
              <a:rPr lang="en-US" altLang="en-US" dirty="0" smtClean="0">
                <a:latin typeface="Calibri" pitchFamily="34" charset="0"/>
              </a:rPr>
              <a:t>Note:  Be aware that for a lamp, the resistance when it is lit may be different from its resistance when it is not lit. </a:t>
            </a:r>
            <a:r>
              <a:rPr lang="en-US" altLang="en-US" dirty="0" smtClean="0">
                <a:latin typeface="Calibri" pitchFamily="34" charset="0"/>
              </a:rPr>
              <a:t>When </a:t>
            </a:r>
            <a:r>
              <a:rPr lang="en-US" altLang="en-US" dirty="0" smtClean="0">
                <a:latin typeface="Calibri" pitchFamily="34" charset="0"/>
              </a:rPr>
              <a:t>a filament heats up, its resistance increases. Measuring the resistance of the unlit lamp using the ohmmeter function on a </a:t>
            </a:r>
            <a:r>
              <a:rPr lang="en-US" altLang="en-US" dirty="0" err="1" smtClean="0">
                <a:latin typeface="Calibri" pitchFamily="34" charset="0"/>
              </a:rPr>
              <a:t>multimeter</a:t>
            </a:r>
            <a:r>
              <a:rPr lang="en-US" altLang="en-US" dirty="0" smtClean="0">
                <a:latin typeface="Calibri" pitchFamily="34" charset="0"/>
              </a:rPr>
              <a:t> will yield a lower resistance.)</a:t>
            </a: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dirty="0" smtClean="0">
                <a:latin typeface="Calibri" pitchFamily="34" charset="0"/>
              </a:rPr>
              <a:t>In Part 2 of the lab, students determine the resistance of the lamp.  </a:t>
            </a:r>
            <a:endParaRPr lang="en-US" altLang="en-US" dirty="0" smtClean="0">
              <a:latin typeface="Calibri" pitchFamily="34" charset="0"/>
            </a:endParaRPr>
          </a:p>
          <a:p>
            <a:pPr eaLnBrk="1" hangingPunct="1"/>
            <a:r>
              <a:rPr lang="en-US" altLang="en-US" dirty="0" smtClean="0">
                <a:latin typeface="Calibri" pitchFamily="34" charset="0"/>
              </a:rPr>
              <a:t>(</a:t>
            </a:r>
            <a:r>
              <a:rPr lang="en-US" altLang="en-US" dirty="0" smtClean="0">
                <a:latin typeface="Calibri" pitchFamily="34" charset="0"/>
              </a:rPr>
              <a:t>Note:  Be aware that for a lamp, the resistance when it is lit may be different from its resistance when it is not lit. </a:t>
            </a:r>
            <a:r>
              <a:rPr lang="en-US" altLang="en-US" dirty="0" smtClean="0">
                <a:latin typeface="Calibri" pitchFamily="34" charset="0"/>
              </a:rPr>
              <a:t>When </a:t>
            </a:r>
            <a:r>
              <a:rPr lang="en-US" altLang="en-US" dirty="0" smtClean="0">
                <a:latin typeface="Calibri" pitchFamily="34" charset="0"/>
              </a:rPr>
              <a:t>a filament heats up, its resistance increases. Measuring the resistance of the unlit lamp using the ohmmeter function on a </a:t>
            </a:r>
            <a:r>
              <a:rPr lang="en-US" altLang="en-US" dirty="0" err="1" smtClean="0">
                <a:latin typeface="Calibri" pitchFamily="34" charset="0"/>
              </a:rPr>
              <a:t>multimeter</a:t>
            </a:r>
            <a:r>
              <a:rPr lang="en-US" altLang="en-US" dirty="0" smtClean="0">
                <a:latin typeface="Calibri" pitchFamily="34" charset="0"/>
              </a:rPr>
              <a:t> will yield a lower resistance.)</a:t>
            </a: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dirty="0" smtClean="0">
                <a:latin typeface="Calibri" pitchFamily="34" charset="0"/>
              </a:rPr>
              <a:t>Ask the students to describe in words what they have done to find the resistance of the lamp</a:t>
            </a:r>
            <a:r>
              <a:rPr lang="en-US" altLang="en-US" dirty="0" smtClean="0">
                <a:latin typeface="Calibri" pitchFamily="34" charset="0"/>
              </a:rPr>
              <a:t>. </a:t>
            </a:r>
            <a:r>
              <a:rPr lang="en-US" altLang="en-US" dirty="0" smtClean="0">
                <a:latin typeface="Calibri" pitchFamily="34" charset="0"/>
              </a:rPr>
              <a:t>A student volunteer can sketch the circuit diagram on the board and explain how the current and voltage are determined.</a:t>
            </a: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smtClean="0">
                <a:latin typeface="Calibri" pitchFamily="34" charset="0"/>
              </a:rPr>
              <a:t>Ask the students to fill in the blank:  all of these materials are either conductors or _________?</a:t>
            </a:r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dirty="0" smtClean="0">
                <a:latin typeface="Calibri" pitchFamily="34" charset="0"/>
              </a:rPr>
              <a:t>All metals are conductors. </a:t>
            </a:r>
            <a:r>
              <a:rPr lang="en-US" altLang="en-US" dirty="0" smtClean="0">
                <a:latin typeface="Calibri" pitchFamily="34" charset="0"/>
              </a:rPr>
              <a:t>Rubber </a:t>
            </a:r>
            <a:r>
              <a:rPr lang="en-US" altLang="en-US" dirty="0" smtClean="0">
                <a:latin typeface="Calibri" pitchFamily="34" charset="0"/>
              </a:rPr>
              <a:t>and diamond are insulators. </a:t>
            </a:r>
            <a:r>
              <a:rPr lang="en-US" altLang="en-US" dirty="0" smtClean="0">
                <a:latin typeface="Calibri" pitchFamily="34" charset="0"/>
              </a:rPr>
              <a:t>There </a:t>
            </a:r>
            <a:r>
              <a:rPr lang="en-US" altLang="en-US" dirty="0" smtClean="0">
                <a:latin typeface="Calibri" pitchFamily="34" charset="0"/>
              </a:rPr>
              <a:t>is a third </a:t>
            </a:r>
            <a:r>
              <a:rPr lang="en-US" altLang="en-US" dirty="0" smtClean="0">
                <a:latin typeface="Calibri" pitchFamily="34" charset="0"/>
              </a:rPr>
              <a:t>category:  </a:t>
            </a:r>
            <a:r>
              <a:rPr lang="en-US" altLang="en-US" dirty="0" smtClean="0">
                <a:latin typeface="Calibri" pitchFamily="34" charset="0"/>
              </a:rPr>
              <a:t>some materials are semiconductors, which are important in building circuit elements like transistors.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smtClean="0">
                <a:latin typeface="Calibri" pitchFamily="34" charset="0"/>
              </a:rPr>
              <a:t>Students will use the interactive calculator to explore the mathematical relationships between V, I and R.</a:t>
            </a:r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smtClean="0">
                <a:latin typeface="Calibri" pitchFamily="34" charset="0"/>
              </a:rPr>
              <a:t>Give students time to work through the four possibilities.</a:t>
            </a:r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smtClean="0">
                <a:latin typeface="Calibri" pitchFamily="34" charset="0"/>
              </a:rPr>
              <a:t>Give students time to work through the four possibilities.</a:t>
            </a:r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smtClean="0">
                <a:latin typeface="Calibri" pitchFamily="34" charset="0"/>
              </a:rPr>
              <a:t>Give students time to complete the calculation.</a:t>
            </a:r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smtClean="0">
                <a:latin typeface="Calibri" pitchFamily="34" charset="0"/>
              </a:rPr>
              <a:t>This is the same problem the students have done experimentally.</a:t>
            </a:r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smtClean="0">
                <a:latin typeface="Calibri" pitchFamily="34" charset="0"/>
              </a:rPr>
              <a:t>Step the students through the algebraic steps needed to convert one form of the equation to another.</a:t>
            </a:r>
          </a:p>
          <a:p>
            <a:pPr eaLnBrk="1" hangingPunct="1"/>
            <a:r>
              <a:rPr lang="en-US" altLang="en-US" smtClean="0">
                <a:latin typeface="Calibri" pitchFamily="34" charset="0"/>
              </a:rPr>
              <a:t>It is good practice for students to learn to isolate the wanted variable before plugging in numbers.</a:t>
            </a:r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smtClean="0">
                <a:latin typeface="Calibri" pitchFamily="34" charset="0"/>
              </a:rPr>
              <a:t>Congratulate the students on the practical skills they are learning.  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smtClean="0">
                <a:latin typeface="Calibri" pitchFamily="34" charset="0"/>
              </a:rPr>
              <a:t>Point out the Greek letter omega, which can be used to represent the ohm unit.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dirty="0" smtClean="0">
                <a:latin typeface="Calibri" pitchFamily="34" charset="0"/>
              </a:rPr>
              <a:t>There is only one key equation for this lesson</a:t>
            </a:r>
            <a:r>
              <a:rPr lang="en-US" altLang="en-US" dirty="0" smtClean="0">
                <a:latin typeface="Calibri" pitchFamily="34" charset="0"/>
              </a:rPr>
              <a:t>. </a:t>
            </a:r>
            <a:r>
              <a:rPr lang="en-US" altLang="en-US" dirty="0" smtClean="0">
                <a:latin typeface="Calibri" pitchFamily="34" charset="0"/>
              </a:rPr>
              <a:t>It is presented as part of the introduction to the lesson</a:t>
            </a:r>
            <a:r>
              <a:rPr lang="en-US" altLang="en-US" dirty="0" smtClean="0">
                <a:latin typeface="Calibri" pitchFamily="34" charset="0"/>
              </a:rPr>
              <a:t>. </a:t>
            </a:r>
            <a:r>
              <a:rPr lang="en-US" altLang="en-US" dirty="0" smtClean="0">
                <a:latin typeface="Calibri" pitchFamily="34" charset="0"/>
              </a:rPr>
              <a:t>Its meaning will be explained later.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dirty="0" smtClean="0">
                <a:latin typeface="Calibri" pitchFamily="34" charset="0"/>
              </a:rPr>
              <a:t>Prompt the students for more examples of </a:t>
            </a:r>
            <a:r>
              <a:rPr lang="en-US" altLang="en-US" dirty="0" smtClean="0">
                <a:latin typeface="Calibri" pitchFamily="34" charset="0"/>
              </a:rPr>
              <a:t>insulators. </a:t>
            </a:r>
            <a:r>
              <a:rPr lang="en-US" altLang="en-US" dirty="0" smtClean="0">
                <a:latin typeface="Calibri" pitchFamily="34" charset="0"/>
              </a:rPr>
              <a:t>How about conductors?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BD5E83-16B1-4C6C-89E0-5ED6AF2BB604}" type="datetime1">
              <a:rPr lang="en-US" altLang="en-US"/>
              <a:pPr>
                <a:defRPr/>
              </a:pPr>
              <a:t>5/12/17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02411D-019C-45E9-8BC2-5A1228C9337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92852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95F2B2-6657-487A-8853-A6780EF2F36E}" type="datetime1">
              <a:rPr lang="en-US" altLang="en-US"/>
              <a:pPr>
                <a:defRPr/>
              </a:pPr>
              <a:t>5/12/17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01B4C9-2339-4A90-B9B4-0D83C5A1F1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9363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2F2B6-F2FA-48B8-8FC0-3113B42B6586}" type="datetime1">
              <a:rPr lang="en-US" altLang="en-US"/>
              <a:pPr>
                <a:defRPr/>
              </a:pPr>
              <a:t>5/12/17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5D57F0-025C-4B28-A981-F61684F71AD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8179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80C66-749A-4252-9657-28DE543E7E6F}" type="datetime1">
              <a:rPr lang="en-US" altLang="en-US"/>
              <a:pPr>
                <a:defRPr/>
              </a:pPr>
              <a:t>5/12/17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DA7026-1488-4334-99A3-0D3457DD6C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3591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130B9-0FA4-46C1-901A-28E934A4156F}" type="datetime1">
              <a:rPr lang="en-US" altLang="en-US"/>
              <a:pPr>
                <a:defRPr/>
              </a:pPr>
              <a:t>5/12/17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0A9954-1474-4191-B174-DF1EBF3A0E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1023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AAA5A-3C27-4D65-9878-FE467A45FC09}" type="datetime1">
              <a:rPr lang="en-US" altLang="en-US"/>
              <a:pPr>
                <a:defRPr/>
              </a:pPr>
              <a:t>5/12/17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A6703E-3514-410F-AEE8-D15607CD0BB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9915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8F134D-D0A1-41B1-AC18-491AB3A12CE5}" type="datetime1">
              <a:rPr lang="en-US" altLang="en-US"/>
              <a:pPr>
                <a:defRPr/>
              </a:pPr>
              <a:t>5/12/17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FB00AD-6637-4E4E-AFCA-DB548F3956C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4592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FA498-A9B0-429B-9BB9-629B26097D9E}" type="datetime1">
              <a:rPr lang="en-US" altLang="en-US"/>
              <a:pPr>
                <a:defRPr/>
              </a:pPr>
              <a:t>5/12/17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FC354B-0D3B-48B3-BFFB-ECC8A82C783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9392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4CE1D1-8C68-4CDC-B3EC-D41407865181}" type="datetime1">
              <a:rPr lang="en-US" altLang="en-US"/>
              <a:pPr>
                <a:defRPr/>
              </a:pPr>
              <a:t>5/12/17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3B2651-2FE3-4D4D-A0F1-70F271E80D4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704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3FDF2-048B-4BE9-A366-A0ED2CB21ECE}" type="datetime1">
              <a:rPr lang="en-US" altLang="en-US"/>
              <a:pPr>
                <a:defRPr/>
              </a:pPr>
              <a:t>5/12/17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F09D87-F35F-4931-9066-FBABC50F59D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3431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AE251B-B3B1-45FD-B912-DD2406A6E7B2}" type="datetime1">
              <a:rPr lang="en-US" altLang="en-US"/>
              <a:pPr>
                <a:defRPr/>
              </a:pPr>
              <a:t>5/12/17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EB8984-5BA0-4078-8246-6515E59EAAD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070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666632AF-1F85-4D50-90DC-B4D925B1708A}" type="datetime1">
              <a:rPr lang="en-US" altLang="en-US"/>
              <a:pPr>
                <a:defRPr/>
              </a:pPr>
              <a:t>5/12/17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FFFFFF"/>
                </a:solidFill>
              </a:defRPr>
            </a:lvl1pPr>
          </a:lstStyle>
          <a:p>
            <a:fld id="{A2CD39CF-128E-4E58-8931-12E9CA18EB0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/>
          <a:ea typeface="MS PGothic" panose="020B0600070205080204" pitchFamily="34" charset="-128"/>
          <a:cs typeface="ＭＳ Ｐゴシック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MS PGothic" panose="020B0600070205080204" pitchFamily="34" charset="-128"/>
          <a:cs typeface="ＭＳ Ｐゴシック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MS PGothic" panose="020B0600070205080204" pitchFamily="34" charset="-128"/>
          <a:cs typeface="ＭＳ Ｐゴシック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MS PGothic" panose="020B0600070205080204" pitchFamily="34" charset="-128"/>
          <a:cs typeface="ＭＳ Ｐゴシック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MS PGothic" panose="020B0600070205080204" pitchFamily="34" charset="-128"/>
          <a:cs typeface="ＭＳ Ｐゴシック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/>
          <a:ea typeface="MS PGothic" panose="020B0600070205080204" pitchFamily="34" charset="-128"/>
          <a:cs typeface="ＭＳ Ｐゴシック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/>
          <a:ea typeface="MS PGothic" panose="020B0600070205080204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MS PGothic" panose="020B0600070205080204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/>
          <a:ea typeface="MS PGothic" panose="020B0600070205080204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/>
          <a:ea typeface="MS PGothic" panose="020B0600070205080204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4" Type="http://schemas.openxmlformats.org/officeDocument/2006/relationships/image" Target="../media/image4.png"/><Relationship Id="rId5" Type="http://schemas.openxmlformats.org/officeDocument/2006/relationships/image" Target="../media/image6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5.png"/><Relationship Id="rId5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5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2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25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2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27.png"/><Relationship Id="rId5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Relationship Id="rId3" Type="http://schemas.openxmlformats.org/officeDocument/2006/relationships/comments" Target="../comments/commen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2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31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4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35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36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8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8.jpe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8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6.png"/><Relationship Id="rId5" Type="http://schemas.openxmlformats.org/officeDocument/2006/relationships/image" Target="../media/image5.png"/><Relationship Id="rId6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0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6.png"/><Relationship Id="rId5" Type="http://schemas.openxmlformats.org/officeDocument/2006/relationships/image" Target="../media/image5.png"/><Relationship Id="rId6" Type="http://schemas.openxmlformats.org/officeDocument/2006/relationships/image" Target="../media/image3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5.xml"/><Relationship Id="rId3" Type="http://schemas.openxmlformats.org/officeDocument/2006/relationships/image" Target="../media/image41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7.xml"/><Relationship Id="rId3" Type="http://schemas.openxmlformats.org/officeDocument/2006/relationships/image" Target="../media/image42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8.xml"/><Relationship Id="rId3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4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ResistorsBackgro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0"/>
            <a:ext cx="9145588" cy="514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800" y="381000"/>
            <a:ext cx="4005263" cy="2190750"/>
          </a:xfrm>
          <a:effectLst>
            <a:outerShdw blurRad="50800" dist="38100" dir="2700000" rotWithShape="0">
              <a:srgbClr val="000000">
                <a:alpha val="42999"/>
              </a:srgbClr>
            </a:outerShdw>
          </a:effectLst>
        </p:spPr>
        <p:txBody>
          <a:bodyPr anchor="t"/>
          <a:lstStyle/>
          <a:p>
            <a:pPr algn="l" eaLnBrk="1" hangingPunct="1">
              <a:defRPr/>
            </a:pPr>
            <a:r>
              <a:rPr lang="en-US" altLang="en-US" sz="5400" dirty="0" smtClean="0">
                <a:solidFill>
                  <a:srgbClr val="254061"/>
                </a:solidFill>
                <a:latin typeface="Arial" panose="020B0604020202020204" pitchFamily="34" charset="0"/>
              </a:rPr>
              <a:t>Resistance and    Ohm’s law</a:t>
            </a:r>
          </a:p>
        </p:txBody>
      </p:sp>
      <p:pic>
        <p:nvPicPr>
          <p:cNvPr id="4100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11663"/>
            <a:ext cx="9144000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Box 6"/>
          <p:cNvSpPr txBox="1">
            <a:spLocks noChangeArrowheads="1"/>
          </p:cNvSpPr>
          <p:nvPr/>
        </p:nvSpPr>
        <p:spPr bwMode="auto">
          <a:xfrm>
            <a:off x="568325" y="1036638"/>
            <a:ext cx="3967163" cy="92392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indent="0" eaLnBrk="1" hangingPunct="1">
              <a:defRPr/>
            </a:pP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A typical electrical wire has copper on the inside and plastic insulation on the outside. </a:t>
            </a:r>
          </a:p>
        </p:txBody>
      </p:sp>
      <p:pic>
        <p:nvPicPr>
          <p:cNvPr id="22531" name="Picture 4" descr="CopperAtom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0113" y="1141413"/>
            <a:ext cx="4445000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 bwMode="auto">
          <a:xfrm>
            <a:off x="431800" y="0"/>
            <a:ext cx="4005263" cy="12509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charset="0"/>
                <a:ea typeface="ＭＳ Ｐゴシック" charset="0"/>
                <a:cs typeface="ＭＳ Ｐゴシック" charset="0"/>
              </a:rPr>
              <a:t>Electrical wire</a:t>
            </a:r>
            <a:endParaRPr lang="en-US" dirty="0">
              <a:solidFill>
                <a:srgbClr val="25406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TextBox 6"/>
          <p:cNvSpPr txBox="1">
            <a:spLocks noChangeArrowheads="1"/>
          </p:cNvSpPr>
          <p:nvPr/>
        </p:nvSpPr>
        <p:spPr bwMode="auto">
          <a:xfrm>
            <a:off x="565150" y="2116138"/>
            <a:ext cx="3913188" cy="230822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Arial" charset="0"/>
              <a:buChar char="•"/>
              <a:defRPr/>
            </a:pP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Copper is a good conductor because it has many electrons that are free to move through  the material.</a:t>
            </a:r>
          </a:p>
          <a:p>
            <a:pPr eaLnBrk="1" hangingPunct="1">
              <a:buFont typeface="Arial" charset="0"/>
              <a:buChar char="•"/>
              <a:defRPr/>
            </a:pPr>
            <a:endParaRPr lang="en-US" sz="1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The plastic covering on the wire protects us from getting electrocuted.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Box 6"/>
          <p:cNvSpPr txBox="1">
            <a:spLocks noChangeArrowheads="1"/>
          </p:cNvSpPr>
          <p:nvPr/>
        </p:nvSpPr>
        <p:spPr bwMode="auto">
          <a:xfrm>
            <a:off x="604838" y="1898650"/>
            <a:ext cx="418782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254061"/>
                </a:solidFill>
              </a:rPr>
              <a:t>..</a:t>
            </a:r>
            <a:r>
              <a:rPr lang="en-US" altLang="en-US" sz="1800" b="1">
                <a:solidFill>
                  <a:srgbClr val="254061"/>
                </a:solidFill>
              </a:rPr>
              <a:t>. which is why you should </a:t>
            </a:r>
            <a:r>
              <a:rPr lang="en-US" altLang="en-US" sz="1800" b="1" i="1">
                <a:solidFill>
                  <a:srgbClr val="254061"/>
                </a:solidFill>
              </a:rPr>
              <a:t>never</a:t>
            </a:r>
            <a:r>
              <a:rPr lang="en-US" altLang="en-US" sz="1800" b="1">
                <a:solidFill>
                  <a:srgbClr val="254061"/>
                </a:solidFill>
              </a:rPr>
              <a:t> use electrical devices in or near a bathtub or shower!</a:t>
            </a:r>
          </a:p>
        </p:txBody>
      </p:sp>
      <p:pic>
        <p:nvPicPr>
          <p:cNvPr id="24579" name="Picture 1" descr="BathtubAndHairDrye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9175" y="998538"/>
            <a:ext cx="4314825" cy="359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431800" y="0"/>
            <a:ext cx="8448675" cy="12509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charset="0"/>
                <a:ea typeface="ＭＳ Ｐゴシック" charset="0"/>
                <a:cs typeface="ＭＳ Ｐゴシック" charset="0"/>
              </a:rPr>
              <a:t>Water is conductive too! </a:t>
            </a:r>
            <a:endParaRPr lang="en-US" dirty="0">
              <a:solidFill>
                <a:srgbClr val="25406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4581" name="TextBox 6"/>
          <p:cNvSpPr txBox="1">
            <a:spLocks noChangeArrowheads="1"/>
          </p:cNvSpPr>
          <p:nvPr/>
        </p:nvSpPr>
        <p:spPr bwMode="auto">
          <a:xfrm>
            <a:off x="568325" y="1036638"/>
            <a:ext cx="39671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-3429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254061"/>
                </a:solidFill>
              </a:rPr>
              <a:t>Ordinary tap water may conduct electricity ... 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431800" y="0"/>
            <a:ext cx="6932613" cy="12509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charset="0"/>
                <a:ea typeface="ＭＳ Ｐゴシック" charset="0"/>
                <a:cs typeface="ＭＳ Ｐゴシック" charset="0"/>
              </a:rPr>
              <a:t>How much current?</a:t>
            </a:r>
            <a:endParaRPr lang="en-US" dirty="0">
              <a:solidFill>
                <a:srgbClr val="25406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6627" name="Picture 9" descr="Screen shot 2013-10-04 at 10.40.54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988" y="1192213"/>
            <a:ext cx="3265487" cy="233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68325" y="1036638"/>
            <a:ext cx="3724275" cy="258603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eaLnBrk="1" hangingPunct="1">
              <a:defRPr/>
            </a:pPr>
            <a:r>
              <a:rPr lang="en-US" sz="1800" b="1" dirty="0">
                <a:solidFill>
                  <a:srgbClr val="254061"/>
                </a:solidFill>
              </a:rPr>
              <a:t>This lamp conducts electricity.</a:t>
            </a:r>
          </a:p>
          <a:p>
            <a:pPr marL="0" eaLnBrk="1" hangingPunct="1">
              <a:defRPr/>
            </a:pPr>
            <a:endParaRPr lang="en-US" sz="1800" b="1" dirty="0">
              <a:solidFill>
                <a:srgbClr val="254061"/>
              </a:solidFill>
            </a:endParaRPr>
          </a:p>
          <a:p>
            <a:pPr marL="0" eaLnBrk="1" hangingPunct="1">
              <a:defRPr/>
            </a:pPr>
            <a:r>
              <a:rPr lang="en-US" sz="1800" b="1" dirty="0">
                <a:solidFill>
                  <a:srgbClr val="254061"/>
                </a:solidFill>
              </a:rPr>
              <a:t>When the lamp is connected to  a 10 V source, 2 amps of current flows through it.  </a:t>
            </a:r>
          </a:p>
          <a:p>
            <a:pPr marL="0" eaLnBrk="1" hangingPunct="1">
              <a:defRPr/>
            </a:pPr>
            <a:endParaRPr lang="en-US" sz="1800" b="1" dirty="0">
              <a:solidFill>
                <a:srgbClr val="254061"/>
              </a:solidFill>
            </a:endParaRPr>
          </a:p>
          <a:p>
            <a:pPr marL="0" eaLnBrk="1" hangingPunct="1">
              <a:defRPr/>
            </a:pPr>
            <a:r>
              <a:rPr lang="en-US" sz="1800" b="1" dirty="0">
                <a:solidFill>
                  <a:srgbClr val="254061"/>
                </a:solidFill>
              </a:rPr>
              <a:t>But why?  What determines how much current will flow?</a:t>
            </a:r>
          </a:p>
          <a:p>
            <a:pPr eaLnBrk="1" hangingPunct="1">
              <a:defRPr/>
            </a:pPr>
            <a:endParaRPr lang="en-US" sz="1800" b="1" dirty="0">
              <a:solidFill>
                <a:srgbClr val="25406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Box 6"/>
          <p:cNvSpPr txBox="1">
            <a:spLocks noChangeArrowheads="1"/>
          </p:cNvSpPr>
          <p:nvPr/>
        </p:nvSpPr>
        <p:spPr bwMode="auto">
          <a:xfrm>
            <a:off x="4005499" y="3751263"/>
            <a:ext cx="5122862" cy="92392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000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indent="0" eaLnBrk="1" hangingPunct="1">
              <a:defRPr/>
            </a:pPr>
            <a:r>
              <a:rPr lang="en-US" sz="1800" b="1" dirty="0" smtClean="0">
                <a:solidFill>
                  <a:srgbClr val="254061"/>
                </a:solidFill>
              </a:rPr>
              <a:t>The </a:t>
            </a:r>
            <a:r>
              <a:rPr lang="en-US" sz="1800" b="1" dirty="0" smtClean="0">
                <a:solidFill>
                  <a:srgbClr val="800000"/>
                </a:solidFill>
              </a:rPr>
              <a:t>lamp itself </a:t>
            </a: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helps</a:t>
            </a:r>
            <a:r>
              <a:rPr lang="en-US" sz="1800" b="1" dirty="0" smtClean="0">
                <a:solidFill>
                  <a:srgbClr val="800000"/>
                </a:solidFill>
              </a:rPr>
              <a:t> </a:t>
            </a: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determine the current flow</a:t>
            </a: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Is the lamp filament a good conductor, or does it </a:t>
            </a:r>
            <a:r>
              <a:rPr lang="en-US" sz="1800" b="1" i="1" dirty="0" smtClean="0">
                <a:solidFill>
                  <a:srgbClr val="0000FF"/>
                </a:solidFill>
              </a:rPr>
              <a:t>resist</a:t>
            </a: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 the flow of current?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431800" y="0"/>
            <a:ext cx="6932613" cy="12509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charset="0"/>
                <a:ea typeface="ＭＳ Ｐゴシック" charset="0"/>
                <a:cs typeface="ＭＳ Ｐゴシック" charset="0"/>
              </a:rPr>
              <a:t>How much current?</a:t>
            </a:r>
            <a:endParaRPr lang="en-US" dirty="0">
              <a:solidFill>
                <a:srgbClr val="25406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8676" name="Picture 2" descr="Screen shot 2013-10-04 at 10.40.54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988" y="1192213"/>
            <a:ext cx="3265487" cy="233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68325" y="1036638"/>
            <a:ext cx="3724275" cy="258603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eaLnBrk="1" hangingPunct="1">
              <a:defRPr/>
            </a:pPr>
            <a:r>
              <a:rPr lang="en-US" sz="1800" b="1" dirty="0">
                <a:solidFill>
                  <a:srgbClr val="254061"/>
                </a:solidFill>
              </a:rPr>
              <a:t>This lamp conducts electricity.</a:t>
            </a:r>
          </a:p>
          <a:p>
            <a:pPr marL="0" eaLnBrk="1" hangingPunct="1">
              <a:defRPr/>
            </a:pPr>
            <a:endParaRPr lang="en-US" sz="1800" b="1" dirty="0">
              <a:solidFill>
                <a:srgbClr val="254061"/>
              </a:solidFill>
            </a:endParaRPr>
          </a:p>
          <a:p>
            <a:pPr marL="0" eaLnBrk="1" hangingPunct="1">
              <a:defRPr/>
            </a:pPr>
            <a:r>
              <a:rPr lang="en-US" sz="1800" b="1" dirty="0">
                <a:solidFill>
                  <a:srgbClr val="254061"/>
                </a:solidFill>
              </a:rPr>
              <a:t>When the lamp is connected to  a 10 V source, 2 amps of current flows through it.  </a:t>
            </a:r>
          </a:p>
          <a:p>
            <a:pPr marL="0" eaLnBrk="1" hangingPunct="1">
              <a:defRPr/>
            </a:pPr>
            <a:endParaRPr lang="en-US" sz="1800" b="1" dirty="0">
              <a:solidFill>
                <a:srgbClr val="254061"/>
              </a:solidFill>
            </a:endParaRPr>
          </a:p>
          <a:p>
            <a:pPr marL="0" eaLnBrk="1" hangingPunct="1">
              <a:defRPr/>
            </a:pPr>
            <a:r>
              <a:rPr lang="en-US" sz="1800" b="1" dirty="0">
                <a:solidFill>
                  <a:srgbClr val="254061"/>
                </a:solidFill>
              </a:rPr>
              <a:t>But why?  What determines how much current will flow?</a:t>
            </a:r>
          </a:p>
          <a:p>
            <a:pPr eaLnBrk="1" hangingPunct="1">
              <a:defRPr/>
            </a:pPr>
            <a:endParaRPr lang="en-US" sz="1800" b="1" dirty="0">
              <a:solidFill>
                <a:srgbClr val="25406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431800" y="0"/>
            <a:ext cx="4005263" cy="12509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charset="0"/>
                <a:ea typeface="ＭＳ Ｐゴシック" charset="0"/>
                <a:cs typeface="ＭＳ Ｐゴシック" charset="0"/>
              </a:rPr>
              <a:t>Resistance</a:t>
            </a:r>
            <a:endParaRPr lang="en-US" dirty="0">
              <a:solidFill>
                <a:srgbClr val="25406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0723" name="TextBox 5"/>
          <p:cNvSpPr txBox="1">
            <a:spLocks noChangeArrowheads="1"/>
          </p:cNvSpPr>
          <p:nvPr/>
        </p:nvSpPr>
        <p:spPr bwMode="auto">
          <a:xfrm>
            <a:off x="568325" y="1036638"/>
            <a:ext cx="5557838" cy="261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254061"/>
                </a:solidFill>
              </a:rPr>
              <a:t>Some materials are better conductors than others. </a:t>
            </a:r>
            <a:r>
              <a:rPr lang="en-US" altLang="en-US" sz="1800" b="1" dirty="0" smtClean="0">
                <a:solidFill>
                  <a:srgbClr val="254061"/>
                </a:solidFill>
              </a:rPr>
              <a:t>How </a:t>
            </a:r>
            <a:r>
              <a:rPr lang="en-US" altLang="en-US" sz="1800" b="1" dirty="0">
                <a:solidFill>
                  <a:srgbClr val="254061"/>
                </a:solidFill>
              </a:rPr>
              <a:t>do we quantify this difference?</a:t>
            </a:r>
          </a:p>
          <a:p>
            <a:pPr lvl="1" eaLnBrk="1" hangingPunct="1">
              <a:spcBef>
                <a:spcPct val="0"/>
              </a:spcBef>
              <a:buFontTx/>
              <a:buNone/>
            </a:pPr>
            <a:endParaRPr lang="en-US" altLang="en-US" sz="1800" b="1" dirty="0">
              <a:solidFill>
                <a:srgbClr val="25406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254061"/>
                </a:solidFill>
              </a:rPr>
              <a:t>Electrical </a:t>
            </a:r>
            <a:r>
              <a:rPr lang="en-US" altLang="en-US" sz="1800" b="1" i="1" dirty="0">
                <a:solidFill>
                  <a:srgbClr val="376092"/>
                </a:solidFill>
              </a:rPr>
              <a:t>resistance</a:t>
            </a:r>
            <a:r>
              <a:rPr lang="en-US" altLang="en-US" sz="2000" b="1" dirty="0">
                <a:solidFill>
                  <a:srgbClr val="25406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000" b="1" i="1" dirty="0">
                <a:solidFill>
                  <a:srgbClr val="254061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altLang="en-US" sz="2000" b="1" dirty="0">
                <a:solidFill>
                  <a:srgbClr val="25406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1800" b="1" dirty="0">
                <a:solidFill>
                  <a:srgbClr val="254061"/>
                </a:solidFill>
                <a:cs typeface="Times New Roman" pitchFamily="18" charset="0"/>
              </a:rPr>
              <a:t>is a measure of how hard it is for electricity to flow through a material.</a:t>
            </a:r>
          </a:p>
          <a:p>
            <a:pPr eaLnBrk="1" hangingPunct="1">
              <a:spcBef>
                <a:spcPct val="0"/>
              </a:spcBef>
            </a:pPr>
            <a:endParaRPr lang="en-US" altLang="en-US" sz="1800" b="1" dirty="0">
              <a:solidFill>
                <a:srgbClr val="254061"/>
              </a:solidFill>
              <a:cs typeface="Times New Roman" pitchFamily="18" charset="0"/>
            </a:endParaRPr>
          </a:p>
          <a:p>
            <a:pPr lvl="1" eaLnBrk="1" hangingPunct="1">
              <a:spcBef>
                <a:spcPct val="0"/>
              </a:spcBef>
              <a:buFont typeface="Arial" charset="0"/>
              <a:buChar char="•"/>
            </a:pPr>
            <a:r>
              <a:rPr lang="en-US" altLang="en-US" sz="1800" b="1" dirty="0">
                <a:solidFill>
                  <a:srgbClr val="254061"/>
                </a:solidFill>
              </a:rPr>
              <a:t>Resistance is measured in ohms (</a:t>
            </a:r>
            <a:r>
              <a:rPr lang="el-GR" altLang="en-US" sz="1800" b="1" dirty="0">
                <a:solidFill>
                  <a:srgbClr val="254061"/>
                </a:solidFill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en-US" altLang="en-US" sz="1800" b="1" dirty="0">
                <a:solidFill>
                  <a:srgbClr val="254061"/>
                </a:solidFill>
              </a:rPr>
              <a:t>).</a:t>
            </a:r>
          </a:p>
          <a:p>
            <a:pPr lvl="2"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254061"/>
                </a:solidFill>
              </a:rPr>
              <a:t>[</a:t>
            </a:r>
            <a:r>
              <a:rPr lang="el-GR" altLang="en-US" sz="1800" b="1" dirty="0">
                <a:solidFill>
                  <a:srgbClr val="254061"/>
                </a:solidFill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en-US" altLang="en-US" sz="1800" b="1" dirty="0">
                <a:solidFill>
                  <a:srgbClr val="254061"/>
                </a:solidFill>
              </a:rPr>
              <a:t> is the Greek letter </a:t>
            </a:r>
            <a:r>
              <a:rPr lang="ja-JP" altLang="en-US" sz="1800" b="1" dirty="0">
                <a:solidFill>
                  <a:srgbClr val="254061"/>
                </a:solidFill>
              </a:rPr>
              <a:t>“</a:t>
            </a:r>
            <a:r>
              <a:rPr lang="en-US" altLang="ja-JP" sz="1800" b="1" dirty="0">
                <a:solidFill>
                  <a:srgbClr val="254061"/>
                </a:solidFill>
              </a:rPr>
              <a:t>Omega.</a:t>
            </a:r>
            <a:r>
              <a:rPr lang="ja-JP" altLang="en-US" sz="1800" b="1" dirty="0">
                <a:solidFill>
                  <a:srgbClr val="254061"/>
                </a:solidFill>
              </a:rPr>
              <a:t>”</a:t>
            </a:r>
            <a:r>
              <a:rPr lang="en-US" altLang="ja-JP" sz="1800" b="1" dirty="0">
                <a:solidFill>
                  <a:srgbClr val="254061"/>
                </a:solidFill>
              </a:rPr>
              <a:t>]</a:t>
            </a:r>
          </a:p>
          <a:p>
            <a:pPr lvl="2" eaLnBrk="1" hangingPunct="1">
              <a:spcBef>
                <a:spcPct val="0"/>
              </a:spcBef>
              <a:buFontTx/>
              <a:buNone/>
            </a:pPr>
            <a:endParaRPr lang="en-US" altLang="ja-JP" sz="1800" b="1" dirty="0">
              <a:solidFill>
                <a:srgbClr val="25406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Box 6"/>
          <p:cNvSpPr txBox="1">
            <a:spLocks noChangeArrowheads="1"/>
          </p:cNvSpPr>
          <p:nvPr/>
        </p:nvSpPr>
        <p:spPr bwMode="auto">
          <a:xfrm>
            <a:off x="558800" y="1030288"/>
            <a:ext cx="4095750" cy="203200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indent="0" eaLnBrk="1" hangingPunct="1">
              <a:defRPr/>
            </a:pPr>
            <a:r>
              <a:rPr lang="en-US" sz="1800" b="1" dirty="0" smtClean="0">
                <a:solidFill>
                  <a:srgbClr val="254061"/>
                </a:solidFill>
              </a:rPr>
              <a:t>Electric circuit elements that have resistance are called </a:t>
            </a:r>
            <a:r>
              <a:rPr lang="en-US" sz="1800" b="1" i="1" dirty="0" smtClean="0">
                <a:solidFill>
                  <a:schemeClr val="accent1">
                    <a:lumMod val="75000"/>
                  </a:schemeClr>
                </a:solidFill>
              </a:rPr>
              <a:t>resistors</a:t>
            </a:r>
            <a:r>
              <a:rPr lang="en-US" sz="1800" b="1" dirty="0" smtClean="0">
                <a:solidFill>
                  <a:srgbClr val="254061"/>
                </a:solidFill>
              </a:rPr>
              <a:t>.  </a:t>
            </a:r>
          </a:p>
          <a:p>
            <a:pPr marL="0" indent="0" eaLnBrk="1" hangingPunct="1">
              <a:defRPr/>
            </a:pPr>
            <a:endParaRPr lang="en-US" sz="1800" b="1" dirty="0" smtClean="0">
              <a:solidFill>
                <a:srgbClr val="254061"/>
              </a:solidFill>
            </a:endParaRPr>
          </a:p>
          <a:p>
            <a:pPr marL="285750" indent="-285750" eaLnBrk="1" hangingPunct="1">
              <a:buFont typeface="Arial"/>
              <a:buChar char="•"/>
              <a:defRPr/>
            </a:pPr>
            <a:r>
              <a:rPr lang="en-US" sz="1800" b="1" dirty="0" smtClean="0">
                <a:solidFill>
                  <a:srgbClr val="254061"/>
                </a:solidFill>
              </a:rPr>
              <a:t>Resistors control the flow of current in a circuit.</a:t>
            </a:r>
          </a:p>
          <a:p>
            <a:pPr eaLnBrk="1" hangingPunct="1">
              <a:buFont typeface="Arial" charset="0"/>
              <a:buChar char="•"/>
              <a:defRPr/>
            </a:pPr>
            <a:endParaRPr lang="en-US" sz="1800" b="1" dirty="0" smtClean="0">
              <a:solidFill>
                <a:srgbClr val="254061"/>
              </a:solidFill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en-US" sz="1800" b="1" dirty="0" smtClean="0">
                <a:solidFill>
                  <a:srgbClr val="254061"/>
                </a:solidFill>
              </a:rPr>
              <a:t>Light bulbs have resistance, too.</a:t>
            </a:r>
          </a:p>
        </p:txBody>
      </p:sp>
      <p:pic>
        <p:nvPicPr>
          <p:cNvPr id="32771" name="Picture 2" descr="Assorted Resistor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9313" y="950913"/>
            <a:ext cx="4359275" cy="399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431800" y="0"/>
            <a:ext cx="5991225" cy="12509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charset="0"/>
                <a:ea typeface="ＭＳ Ｐゴシック" charset="0"/>
                <a:cs typeface="ＭＳ Ｐゴシック" charset="0"/>
              </a:rPr>
              <a:t>Resistors</a:t>
            </a:r>
            <a:endParaRPr lang="en-US" dirty="0">
              <a:solidFill>
                <a:srgbClr val="25406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Box 6"/>
          <p:cNvSpPr txBox="1">
            <a:spLocks noChangeArrowheads="1"/>
          </p:cNvSpPr>
          <p:nvPr/>
        </p:nvSpPr>
        <p:spPr bwMode="auto">
          <a:xfrm>
            <a:off x="558800" y="1030288"/>
            <a:ext cx="4095750" cy="31400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indent="0" eaLnBrk="1" hangingPunct="1">
              <a:defRPr/>
            </a:pPr>
            <a:r>
              <a:rPr lang="en-US" sz="1800" b="1" dirty="0" smtClean="0">
                <a:solidFill>
                  <a:srgbClr val="254061"/>
                </a:solidFill>
              </a:rPr>
              <a:t>Electric circuit elements that have resistance are called </a:t>
            </a:r>
            <a:r>
              <a:rPr lang="en-US" sz="1800" b="1" i="1" dirty="0" smtClean="0">
                <a:solidFill>
                  <a:schemeClr val="accent1">
                    <a:lumMod val="75000"/>
                  </a:schemeClr>
                </a:solidFill>
              </a:rPr>
              <a:t>resistors</a:t>
            </a:r>
            <a:r>
              <a:rPr lang="en-US" sz="1800" b="1" dirty="0" smtClean="0">
                <a:solidFill>
                  <a:srgbClr val="254061"/>
                </a:solidFill>
              </a:rPr>
              <a:t>.  </a:t>
            </a:r>
          </a:p>
          <a:p>
            <a:pPr marL="0" indent="0" eaLnBrk="1" hangingPunct="1">
              <a:defRPr/>
            </a:pPr>
            <a:endParaRPr lang="en-US" sz="1800" b="1" dirty="0" smtClean="0">
              <a:solidFill>
                <a:srgbClr val="254061"/>
              </a:solidFill>
            </a:endParaRPr>
          </a:p>
          <a:p>
            <a:pPr marL="285750" indent="-285750" eaLnBrk="1" hangingPunct="1">
              <a:buFont typeface="Arial"/>
              <a:buChar char="•"/>
              <a:defRPr/>
            </a:pPr>
            <a:r>
              <a:rPr lang="en-US" sz="1800" b="1" dirty="0" smtClean="0">
                <a:solidFill>
                  <a:srgbClr val="254061"/>
                </a:solidFill>
              </a:rPr>
              <a:t>Resistors control the flow of current in a circuit.</a:t>
            </a:r>
          </a:p>
          <a:p>
            <a:pPr eaLnBrk="1" hangingPunct="1">
              <a:buFont typeface="Arial" charset="0"/>
              <a:buChar char="•"/>
              <a:defRPr/>
            </a:pPr>
            <a:endParaRPr lang="en-US" sz="1800" b="1" dirty="0" smtClean="0">
              <a:solidFill>
                <a:srgbClr val="254061"/>
              </a:solidFill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en-US" sz="1800" b="1" dirty="0" smtClean="0">
                <a:solidFill>
                  <a:srgbClr val="254061"/>
                </a:solidFill>
              </a:rPr>
              <a:t>Light bulbs have resistance, too.</a:t>
            </a:r>
          </a:p>
          <a:p>
            <a:pPr eaLnBrk="1" hangingPunct="1">
              <a:buFont typeface="Arial" charset="0"/>
              <a:buChar char="•"/>
              <a:defRPr/>
            </a:pPr>
            <a:endParaRPr lang="en-US" sz="1800" b="1" dirty="0">
              <a:solidFill>
                <a:srgbClr val="254061"/>
              </a:solidFill>
            </a:endParaRPr>
          </a:p>
          <a:p>
            <a:pPr marL="342900" lvl="2" indent="-342900" eaLnBrk="1" hangingPunct="1">
              <a:buFont typeface="Arial" charset="0"/>
              <a:buChar char="•"/>
              <a:defRPr/>
            </a:pPr>
            <a:r>
              <a:rPr lang="en-US" altLang="ja-JP" sz="1800" b="1" dirty="0" smtClean="0">
                <a:solidFill>
                  <a:srgbClr val="254061"/>
                </a:solidFill>
                <a:cs typeface="ＭＳ Ｐゴシック" charset="0"/>
              </a:rPr>
              <a:t>The </a:t>
            </a:r>
            <a:r>
              <a:rPr lang="en-US" altLang="ja-JP" sz="1800" b="1" dirty="0">
                <a:solidFill>
                  <a:srgbClr val="254061"/>
                </a:solidFill>
                <a:cs typeface="ＭＳ Ｐゴシック" charset="0"/>
              </a:rPr>
              <a:t>symbol for </a:t>
            </a:r>
            <a:r>
              <a:rPr lang="en-US" altLang="ja-JP" sz="1800" b="1" dirty="0" smtClean="0">
                <a:solidFill>
                  <a:srgbClr val="254061"/>
                </a:solidFill>
                <a:cs typeface="ＭＳ Ｐゴシック" charset="0"/>
              </a:rPr>
              <a:t>a resistor in a circuit </a:t>
            </a:r>
            <a:r>
              <a:rPr lang="en-US" altLang="ja-JP" sz="1800" b="1" dirty="0">
                <a:solidFill>
                  <a:srgbClr val="254061"/>
                </a:solidFill>
                <a:cs typeface="ＭＳ Ｐゴシック" charset="0"/>
              </a:rPr>
              <a:t>is a zigzag </a:t>
            </a:r>
            <a:r>
              <a:rPr lang="en-US" altLang="ja-JP" sz="1800" b="1" dirty="0" smtClean="0">
                <a:solidFill>
                  <a:srgbClr val="254061"/>
                </a:solidFill>
                <a:cs typeface="ＭＳ Ｐゴシック" charset="0"/>
              </a:rPr>
              <a:t>line.</a:t>
            </a:r>
            <a:endParaRPr lang="en-US" altLang="ja-JP" sz="1800" b="1" dirty="0">
              <a:solidFill>
                <a:srgbClr val="254061"/>
              </a:solidFill>
              <a:cs typeface="ＭＳ Ｐゴシック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en-US" sz="1800" b="1" dirty="0" smtClean="0">
              <a:solidFill>
                <a:srgbClr val="254061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431800" y="0"/>
            <a:ext cx="5991225" cy="12509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charset="0"/>
                <a:ea typeface="ＭＳ Ｐゴシック" charset="0"/>
                <a:cs typeface="ＭＳ Ｐゴシック" charset="0"/>
              </a:rPr>
              <a:t>Resistors</a:t>
            </a:r>
            <a:endParaRPr lang="en-US" dirty="0">
              <a:solidFill>
                <a:srgbClr val="25406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4820" name="Picture 1" descr="ResistorsInCircuit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3975" y="1782763"/>
            <a:ext cx="3810000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Upside-down Water Bottles-MS.gif">
            <a:hlinkClick r:id="" action="ppaction://media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9775" y="882650"/>
            <a:ext cx="4795838" cy="411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431800" y="0"/>
            <a:ext cx="8399463" cy="12509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charset="0"/>
                <a:ea typeface="ＭＳ Ｐゴシック" charset="0"/>
                <a:cs typeface="ＭＳ Ｐゴシック" charset="0"/>
              </a:rPr>
              <a:t>Resistance: an analogy</a:t>
            </a:r>
            <a:endParaRPr lang="en-US" dirty="0">
              <a:solidFill>
                <a:srgbClr val="25406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6868" name="Picture 2" descr="Upside-down Water Bottle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1838" y="896938"/>
            <a:ext cx="4792662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1" descr="Screen shot 2013-02-09 at 12.01.2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1675" y="1543050"/>
            <a:ext cx="4875213" cy="347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431800" y="0"/>
            <a:ext cx="7346950" cy="12509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charset="0"/>
                <a:ea typeface="ＭＳ Ｐゴシック" charset="0"/>
                <a:cs typeface="ＭＳ Ｐゴシック" charset="0"/>
              </a:rPr>
              <a:t>Resistance: an analogy</a:t>
            </a:r>
            <a:endParaRPr lang="en-US" dirty="0">
              <a:solidFill>
                <a:srgbClr val="25406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8" descr="Screen shot 2014-03-05 at 10.37.20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075" y="1119188"/>
            <a:ext cx="1295400" cy="120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3" name="Picture 9" descr="Screen shot 2014-03-05 at 10.39.46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6325" y="1114425"/>
            <a:ext cx="3475038" cy="112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4" name="TextBox 6"/>
          <p:cNvSpPr txBox="1">
            <a:spLocks noChangeArrowheads="1"/>
          </p:cNvSpPr>
          <p:nvPr/>
        </p:nvSpPr>
        <p:spPr bwMode="auto">
          <a:xfrm>
            <a:off x="623888" y="2568575"/>
            <a:ext cx="79136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254061"/>
                </a:solidFill>
              </a:rPr>
              <a:t>Ohm’s law relates electric current to the voltage and resistance.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431800" y="0"/>
            <a:ext cx="7604125" cy="185896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4400" smtClean="0">
                <a:solidFill>
                  <a:srgbClr val="254061"/>
                </a:solidFill>
              </a:rPr>
              <a:t>Ohm’s law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2"/>
          <p:cNvSpPr txBox="1">
            <a:spLocks/>
          </p:cNvSpPr>
          <p:nvPr/>
        </p:nvSpPr>
        <p:spPr bwMode="auto">
          <a:xfrm>
            <a:off x="598488" y="982663"/>
            <a:ext cx="6034087" cy="356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Aft>
                <a:spcPts val="1200"/>
              </a:spcAft>
            </a:pPr>
            <a:r>
              <a:rPr lang="en-US" altLang="en-US" sz="1800" b="1" dirty="0">
                <a:solidFill>
                  <a:srgbClr val="254061"/>
                </a:solidFill>
              </a:rPr>
              <a:t>Characterize materials as conductors or insulators based on their electrical properties.</a:t>
            </a:r>
          </a:p>
          <a:p>
            <a:pPr eaLnBrk="1" hangingPunct="1">
              <a:spcAft>
                <a:spcPts val="1200"/>
              </a:spcAft>
            </a:pPr>
            <a:r>
              <a:rPr lang="en-US" altLang="en-US" sz="1800" b="1" dirty="0">
                <a:solidFill>
                  <a:srgbClr val="254061"/>
                </a:solidFill>
              </a:rPr>
              <a:t>State and apply Ohm’s law to calculate current, voltage or resistance in an electric circuit involving a single resistor.</a:t>
            </a:r>
            <a:r>
              <a:rPr lang="en-US" altLang="en-US" sz="1800" b="1" dirty="0">
                <a:solidFill>
                  <a:schemeClr val="bg1"/>
                </a:solidFill>
              </a:rPr>
              <a:t> </a:t>
            </a:r>
          </a:p>
          <a:p>
            <a:pPr eaLnBrk="1" hangingPunct="1">
              <a:spcAft>
                <a:spcPts val="1200"/>
              </a:spcAft>
            </a:pPr>
            <a:r>
              <a:rPr lang="en-US" altLang="en-US" sz="1800" b="1" dirty="0">
                <a:solidFill>
                  <a:srgbClr val="254061"/>
                </a:solidFill>
              </a:rPr>
              <a:t>Demonstrate the use of </a:t>
            </a:r>
            <a:r>
              <a:rPr lang="en-US" altLang="en-US" sz="1800" b="1" dirty="0" smtClean="0">
                <a:solidFill>
                  <a:srgbClr val="254061"/>
                </a:solidFill>
              </a:rPr>
              <a:t>current and voltage sensors, </a:t>
            </a:r>
            <a:r>
              <a:rPr lang="en-US" altLang="en-US" sz="1800" b="1" dirty="0">
                <a:solidFill>
                  <a:srgbClr val="254061"/>
                </a:solidFill>
              </a:rPr>
              <a:t>power supplies, and resistors.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800" y="0"/>
            <a:ext cx="4005263" cy="1250950"/>
          </a:xfrm>
          <a:effectLst>
            <a:outerShdw blurRad="50800" dist="38100" dir="2700000" rotWithShape="0">
              <a:srgbClr val="000000">
                <a:alpha val="42999"/>
              </a:srgbClr>
            </a:outerShdw>
          </a:effectLst>
        </p:spPr>
        <p:txBody>
          <a:bodyPr anchor="t"/>
          <a:lstStyle/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charset="0"/>
                <a:ea typeface="ＭＳ Ｐゴシック" charset="0"/>
                <a:cs typeface="ＭＳ Ｐゴシック" charset="0"/>
              </a:rPr>
              <a:t>Objectives</a:t>
            </a:r>
            <a:endParaRPr lang="en-US" dirty="0">
              <a:solidFill>
                <a:srgbClr val="25406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8" descr="Screen shot 2014-03-05 at 10.37.20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075" y="1119188"/>
            <a:ext cx="1295400" cy="120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1" name="Picture 9" descr="Screen shot 2014-03-05 at 10.39.46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6325" y="1114425"/>
            <a:ext cx="3475038" cy="112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1870075" y="3105150"/>
            <a:ext cx="4770438" cy="11588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indent="0" eaLnBrk="1" hangingPunct="1">
              <a:lnSpc>
                <a:spcPct val="130000"/>
              </a:lnSpc>
              <a:defRPr/>
            </a:pPr>
            <a:r>
              <a:rPr lang="en-US" sz="1800" b="1" dirty="0" smtClean="0">
                <a:solidFill>
                  <a:srgbClr val="254061"/>
                </a:solidFill>
              </a:rPr>
              <a:t>The current through a resistor will</a:t>
            </a:r>
          </a:p>
          <a:p>
            <a:pPr marL="285750" indent="-285750" eaLnBrk="1" hangingPunct="1">
              <a:lnSpc>
                <a:spcPct val="130000"/>
              </a:lnSpc>
              <a:buFont typeface="Arial"/>
              <a:buChar char="•"/>
              <a:defRPr/>
            </a:pPr>
            <a:r>
              <a:rPr lang="en-US" sz="1800" b="1" dirty="0" smtClean="0">
                <a:solidFill>
                  <a:srgbClr val="254061"/>
                </a:solidFill>
              </a:rPr>
              <a:t>increase if the voltage increases</a:t>
            </a:r>
          </a:p>
          <a:p>
            <a:pPr marL="285750" indent="-285750" eaLnBrk="1" hangingPunct="1">
              <a:lnSpc>
                <a:spcPct val="130000"/>
              </a:lnSpc>
              <a:buFont typeface="Arial"/>
              <a:buChar char="•"/>
              <a:defRPr/>
            </a:pPr>
            <a:r>
              <a:rPr lang="en-US" sz="1800" b="1" dirty="0" smtClean="0">
                <a:solidFill>
                  <a:srgbClr val="254061"/>
                </a:solidFill>
              </a:rPr>
              <a:t>decrease </a:t>
            </a:r>
            <a:r>
              <a:rPr lang="en-US" sz="1800" b="1" dirty="0">
                <a:solidFill>
                  <a:srgbClr val="254061"/>
                </a:solidFill>
              </a:rPr>
              <a:t>i</a:t>
            </a:r>
            <a:r>
              <a:rPr lang="en-US" sz="1800" b="1" dirty="0" smtClean="0">
                <a:solidFill>
                  <a:srgbClr val="254061"/>
                </a:solidFill>
              </a:rPr>
              <a:t>f the resistance increases  </a:t>
            </a:r>
          </a:p>
        </p:txBody>
      </p:sp>
      <p:sp>
        <p:nvSpPr>
          <p:cNvPr id="43013" name="TextBox 6"/>
          <p:cNvSpPr txBox="1">
            <a:spLocks noChangeArrowheads="1"/>
          </p:cNvSpPr>
          <p:nvPr/>
        </p:nvSpPr>
        <p:spPr bwMode="auto">
          <a:xfrm>
            <a:off x="623888" y="2568575"/>
            <a:ext cx="79136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254061"/>
                </a:solidFill>
              </a:rPr>
              <a:t>Ohm’s law relates electric current to the voltage and resistance.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431800" y="0"/>
            <a:ext cx="7604125" cy="185896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4400" smtClean="0">
                <a:solidFill>
                  <a:srgbClr val="254061"/>
                </a:solidFill>
              </a:rPr>
              <a:t>The meaning of Ohm’s law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 bwMode="auto">
          <a:xfrm>
            <a:off x="431800" y="0"/>
            <a:ext cx="5991225" cy="12509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4400" smtClean="0">
                <a:solidFill>
                  <a:srgbClr val="254061"/>
                </a:solidFill>
              </a:rPr>
              <a:t>Ohm’s law</a:t>
            </a:r>
          </a:p>
        </p:txBody>
      </p:sp>
      <p:sp>
        <p:nvSpPr>
          <p:cNvPr id="45059" name="TextBox 6"/>
          <p:cNvSpPr txBox="1">
            <a:spLocks noChangeArrowheads="1"/>
          </p:cNvSpPr>
          <p:nvPr/>
        </p:nvSpPr>
        <p:spPr bwMode="auto">
          <a:xfrm>
            <a:off x="428625" y="2808288"/>
            <a:ext cx="7439025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lvl="1" eaLnBrk="1" hangingPunct="1">
              <a:spcBef>
                <a:spcPct val="0"/>
              </a:spcBef>
              <a:buFont typeface="Arial" charset="0"/>
              <a:buChar char="•"/>
            </a:pPr>
            <a:r>
              <a:rPr lang="en-US" altLang="en-US" sz="1800" b="1">
                <a:solidFill>
                  <a:srgbClr val="254061"/>
                </a:solidFill>
              </a:rPr>
              <a:t>You must use consistent SI units (</a:t>
            </a:r>
            <a:r>
              <a:rPr lang="en-US" altLang="en-US" sz="1800" b="1">
                <a:solidFill>
                  <a:srgbClr val="254061"/>
                </a:solidFill>
                <a:cs typeface="Arial" charset="0"/>
              </a:rPr>
              <a:t>amps, volts, and ohms</a:t>
            </a:r>
            <a:r>
              <a:rPr lang="en-US" altLang="en-US" sz="1800" b="1">
                <a:solidFill>
                  <a:srgbClr val="254061"/>
                </a:solidFill>
              </a:rPr>
              <a:t>) for the equation to be valid.</a:t>
            </a:r>
          </a:p>
          <a:p>
            <a:pPr lvl="1" eaLnBrk="1" hangingPunct="1">
              <a:spcBef>
                <a:spcPct val="0"/>
              </a:spcBef>
              <a:buFont typeface="Arial" charset="0"/>
              <a:buChar char="•"/>
            </a:pPr>
            <a:endParaRPr lang="en-US" altLang="en-US" sz="1800" b="1">
              <a:solidFill>
                <a:srgbClr val="254061"/>
              </a:solidFill>
            </a:endParaRPr>
          </a:p>
          <a:p>
            <a:pPr lvl="1" eaLnBrk="1" hangingPunct="1">
              <a:spcBef>
                <a:spcPct val="0"/>
              </a:spcBef>
              <a:buFont typeface="Arial" charset="0"/>
              <a:buChar char="•"/>
            </a:pPr>
            <a:r>
              <a:rPr lang="en-US" altLang="ja-JP" sz="1800" b="1">
                <a:solidFill>
                  <a:srgbClr val="254061"/>
                </a:solidFill>
              </a:rPr>
              <a:t>Ohm’s “law</a:t>
            </a:r>
            <a:r>
              <a:rPr lang="ja-JP" altLang="en-US" sz="1800" b="1">
                <a:solidFill>
                  <a:srgbClr val="254061"/>
                </a:solidFill>
              </a:rPr>
              <a:t>”</a:t>
            </a:r>
            <a:r>
              <a:rPr lang="en-US" altLang="ja-JP" sz="1800" b="1">
                <a:solidFill>
                  <a:srgbClr val="254061"/>
                </a:solidFill>
              </a:rPr>
              <a:t> is not really a law:  it</a:t>
            </a:r>
            <a:r>
              <a:rPr lang="en-US" altLang="en-US" sz="1800" b="1">
                <a:solidFill>
                  <a:srgbClr val="254061"/>
                </a:solidFill>
              </a:rPr>
              <a:t>’</a:t>
            </a:r>
            <a:r>
              <a:rPr lang="en-US" altLang="ja-JP" sz="1800" b="1">
                <a:solidFill>
                  <a:srgbClr val="254061"/>
                </a:solidFill>
              </a:rPr>
              <a:t>s a mathematical relationship closely obeyed by </a:t>
            </a:r>
            <a:r>
              <a:rPr lang="en-US" altLang="ja-JP" sz="1800" b="1" i="1">
                <a:solidFill>
                  <a:srgbClr val="376092"/>
                </a:solidFill>
              </a:rPr>
              <a:t>most</a:t>
            </a:r>
            <a:r>
              <a:rPr lang="en-US" altLang="ja-JP" sz="1800" b="1">
                <a:solidFill>
                  <a:srgbClr val="254061"/>
                </a:solidFill>
              </a:rPr>
              <a:t> conducting materials.</a:t>
            </a:r>
            <a:endParaRPr lang="en-US" altLang="en-US" sz="1800" b="1">
              <a:solidFill>
                <a:srgbClr val="254061"/>
              </a:solidFill>
            </a:endParaRPr>
          </a:p>
        </p:txBody>
      </p:sp>
      <p:pic>
        <p:nvPicPr>
          <p:cNvPr id="45060" name="Picture 8" descr="Screen shot 2014-03-05 at 10.37.20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075" y="1119188"/>
            <a:ext cx="1295400" cy="120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1" name="Picture 9" descr="Screen shot 2014-03-05 at 10.39.46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6325" y="1114425"/>
            <a:ext cx="3475038" cy="112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 bwMode="auto">
          <a:xfrm>
            <a:off x="431800" y="0"/>
            <a:ext cx="7553325" cy="12509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4400" smtClean="0">
                <a:solidFill>
                  <a:srgbClr val="254061"/>
                </a:solidFill>
              </a:rPr>
              <a:t>Three ways to use Ohm’s law</a:t>
            </a:r>
          </a:p>
        </p:txBody>
      </p:sp>
      <p:pic>
        <p:nvPicPr>
          <p:cNvPr id="47107" name="Picture 6" descr="Screen shot 2014-03-05 at 10.37.20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9100" y="1036638"/>
            <a:ext cx="1095375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8" name="Picture 1" descr="Screen shot 2014-03-05 at 11.42.36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0038" y="2501900"/>
            <a:ext cx="1482725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9" name="Picture 2" descr="Screen shot 2014-03-05 at 11.43.16 A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9713" y="3268663"/>
            <a:ext cx="1354137" cy="114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741363" y="1279525"/>
            <a:ext cx="6078537" cy="282892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indent="0" eaLnBrk="1" hangingPunct="1">
              <a:lnSpc>
                <a:spcPct val="110000"/>
              </a:lnSpc>
              <a:defRPr/>
            </a:pP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Determine the </a:t>
            </a:r>
            <a:r>
              <a:rPr lang="en-US" sz="1800" b="1" i="1" dirty="0" smtClean="0">
                <a:solidFill>
                  <a:schemeClr val="accent1">
                    <a:lumMod val="75000"/>
                  </a:schemeClr>
                </a:solidFill>
              </a:rPr>
              <a:t>current</a:t>
            </a:r>
            <a:r>
              <a:rPr lang="en-US" sz="1800" b="1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through a resistor</a:t>
            </a:r>
            <a:r>
              <a:rPr lang="en-US" sz="1800" b="1" i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en-US" sz="1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 eaLnBrk="1" hangingPunct="1">
              <a:lnSpc>
                <a:spcPct val="110000"/>
              </a:lnSpc>
              <a:buFont typeface="Arial"/>
              <a:buChar char="•"/>
              <a:defRPr/>
            </a:pPr>
            <a:endParaRPr lang="en-US" sz="18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 eaLnBrk="1" hangingPunct="1">
              <a:lnSpc>
                <a:spcPct val="110000"/>
              </a:lnSpc>
              <a:buFont typeface="Arial"/>
              <a:buChar char="•"/>
              <a:defRPr/>
            </a:pPr>
            <a:endParaRPr lang="en-US" sz="1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 eaLnBrk="1" hangingPunct="1">
              <a:lnSpc>
                <a:spcPct val="110000"/>
              </a:lnSpc>
              <a:buFont typeface="Arial"/>
              <a:buChar char="•"/>
              <a:defRPr/>
            </a:pPr>
            <a:endParaRPr lang="en-US" sz="1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eaLnBrk="1" hangingPunct="1">
              <a:lnSpc>
                <a:spcPct val="110000"/>
              </a:lnSpc>
              <a:defRPr/>
            </a:pP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Determine </a:t>
            </a: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</a:rPr>
              <a:t>the </a:t>
            </a:r>
            <a:r>
              <a:rPr lang="en-US" sz="1800" b="1" i="1" dirty="0">
                <a:solidFill>
                  <a:schemeClr val="accent1">
                    <a:lumMod val="75000"/>
                  </a:schemeClr>
                </a:solidFill>
              </a:rPr>
              <a:t>voltage drop </a:t>
            </a: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</a:rPr>
              <a:t>across a </a:t>
            </a: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resistor.</a:t>
            </a:r>
          </a:p>
          <a:p>
            <a:pPr eaLnBrk="1" hangingPunct="1">
              <a:lnSpc>
                <a:spcPct val="110000"/>
              </a:lnSpc>
              <a:buFont typeface="Arial"/>
              <a:buChar char="•"/>
              <a:defRPr/>
            </a:pPr>
            <a:endParaRPr lang="en-US" sz="1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 eaLnBrk="1" hangingPunct="1">
              <a:lnSpc>
                <a:spcPct val="110000"/>
              </a:lnSpc>
              <a:buFont typeface="Arial"/>
              <a:buChar char="•"/>
              <a:defRPr/>
            </a:pPr>
            <a:endParaRPr lang="en-US" sz="1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eaLnBrk="1" hangingPunct="1">
              <a:lnSpc>
                <a:spcPct val="110000"/>
              </a:lnSpc>
              <a:defRPr/>
            </a:pPr>
            <a:endParaRPr lang="en-US" sz="1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eaLnBrk="1" hangingPunct="1">
              <a:lnSpc>
                <a:spcPct val="110000"/>
              </a:lnSpc>
              <a:defRPr/>
            </a:pP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Determine the </a:t>
            </a:r>
            <a:r>
              <a:rPr lang="en-US" sz="1800" b="1" i="1" dirty="0" smtClean="0">
                <a:solidFill>
                  <a:schemeClr val="accent1">
                    <a:lumMod val="75000"/>
                  </a:schemeClr>
                </a:solidFill>
              </a:rPr>
              <a:t>resistance</a:t>
            </a:r>
            <a:r>
              <a:rPr lang="en-US" sz="1800" b="1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of an unknown resistor.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 bwMode="auto">
          <a:xfrm>
            <a:off x="431800" y="0"/>
            <a:ext cx="7553325" cy="12509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charset="0"/>
                <a:ea typeface="ＭＳ Ｐゴシック" charset="0"/>
                <a:cs typeface="ＭＳ Ｐゴシック" charset="0"/>
              </a:rPr>
              <a:t>Units of resistance</a:t>
            </a:r>
            <a:endParaRPr lang="en-US" dirty="0">
              <a:solidFill>
                <a:srgbClr val="25406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9155" name="Picture 6" descr="Screen shot 2014-03-05 at 11.43.16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7488" y="1797050"/>
            <a:ext cx="1225550" cy="103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6" name="Picture 1" descr="Screen shot 2014-03-05 at 11.45.32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5" y="3324225"/>
            <a:ext cx="3454400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7" name="TextBox 6"/>
          <p:cNvSpPr txBox="1">
            <a:spLocks noChangeArrowheads="1"/>
          </p:cNvSpPr>
          <p:nvPr/>
        </p:nvSpPr>
        <p:spPr bwMode="auto">
          <a:xfrm>
            <a:off x="720725" y="1308100"/>
            <a:ext cx="4759325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254061"/>
                </a:solidFill>
              </a:rPr>
              <a:t>The unit of resistance is the Ohm, </a:t>
            </a:r>
            <a:r>
              <a:rPr lang="el-GR" altLang="en-US" sz="1800" b="1" dirty="0">
                <a:solidFill>
                  <a:srgbClr val="254061"/>
                </a:solidFill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en-US" altLang="en-US" sz="1800" b="1" dirty="0">
                <a:solidFill>
                  <a:srgbClr val="254061"/>
                </a:solidFill>
                <a:cs typeface="Times New Roman" pitchFamily="18" charset="0"/>
              </a:rPr>
              <a:t>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b="1" dirty="0">
              <a:solidFill>
                <a:srgbClr val="254061"/>
              </a:solidFill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b="1" dirty="0">
              <a:solidFill>
                <a:srgbClr val="254061"/>
              </a:solidFill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254061"/>
                </a:solidFill>
                <a:cs typeface="Times New Roman" pitchFamily="18" charset="0"/>
              </a:rPr>
              <a:t>This form of Ohm’s law can help you remember what an Ohm is: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b="1" dirty="0">
              <a:solidFill>
                <a:srgbClr val="254061"/>
              </a:solidFill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</a:pPr>
            <a:endParaRPr lang="en-US" altLang="en-US" sz="1800" b="1" dirty="0">
              <a:solidFill>
                <a:srgbClr val="254061"/>
              </a:solidFill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52525" y="3546475"/>
            <a:ext cx="3033713" cy="738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ea typeface="ＭＳ Ｐゴシック" charset="0"/>
                <a:cs typeface="ＭＳ Ｐゴシック" charset="0"/>
              </a:rPr>
              <a:t>An ohm is a volt per amp.</a:t>
            </a:r>
          </a:p>
          <a:p>
            <a:pPr eaLnBrk="1" hangingPunct="1">
              <a:defRPr/>
            </a:pPr>
            <a:endParaRPr lang="en-US" dirty="0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7" descr="Screen shot 2014-03-05 at 11.56.59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925" y="2603500"/>
            <a:ext cx="4846638" cy="111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2368550" y="2543175"/>
            <a:ext cx="4170363" cy="131127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431800" y="0"/>
            <a:ext cx="6469063" cy="115887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4400" smtClean="0">
                <a:solidFill>
                  <a:srgbClr val="254061"/>
                </a:solidFill>
              </a:rPr>
              <a:t>Applying Ohm’s law </a:t>
            </a:r>
          </a:p>
        </p:txBody>
      </p:sp>
      <p:sp>
        <p:nvSpPr>
          <p:cNvPr id="51205" name="TextBox 6"/>
          <p:cNvSpPr txBox="1">
            <a:spLocks noChangeArrowheads="1"/>
          </p:cNvSpPr>
          <p:nvPr/>
        </p:nvSpPr>
        <p:spPr bwMode="auto">
          <a:xfrm>
            <a:off x="709613" y="1296988"/>
            <a:ext cx="55530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254061"/>
                </a:solidFill>
              </a:rPr>
              <a:t>What is the current through a 10 </a:t>
            </a:r>
            <a:r>
              <a:rPr lang="el-GR" altLang="en-US" sz="1800" b="1">
                <a:solidFill>
                  <a:srgbClr val="254061"/>
                </a:solidFill>
              </a:rPr>
              <a:t>Ω</a:t>
            </a:r>
            <a:r>
              <a:rPr lang="en-US" altLang="en-US" sz="1800" b="1">
                <a:solidFill>
                  <a:srgbClr val="254061"/>
                </a:solidFill>
              </a:rPr>
              <a:t> resistor when a voltage of 5 V is applied across it?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1" descr="Screen shot 2014-03-05 at 11.56.59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925" y="2603500"/>
            <a:ext cx="4846638" cy="111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431800" y="0"/>
            <a:ext cx="6469063" cy="115887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4400" smtClean="0">
                <a:solidFill>
                  <a:srgbClr val="254061"/>
                </a:solidFill>
              </a:rPr>
              <a:t>Applying Ohm’s law </a:t>
            </a:r>
          </a:p>
        </p:txBody>
      </p:sp>
      <p:sp>
        <p:nvSpPr>
          <p:cNvPr id="53252" name="TextBox 6"/>
          <p:cNvSpPr txBox="1">
            <a:spLocks noChangeArrowheads="1"/>
          </p:cNvSpPr>
          <p:nvPr/>
        </p:nvSpPr>
        <p:spPr bwMode="auto">
          <a:xfrm>
            <a:off x="709613" y="1296988"/>
            <a:ext cx="55530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254061"/>
                </a:solidFill>
              </a:rPr>
              <a:t>What is the current through a 10 </a:t>
            </a:r>
            <a:r>
              <a:rPr lang="el-GR" altLang="en-US" sz="1800" b="1">
                <a:solidFill>
                  <a:srgbClr val="254061"/>
                </a:solidFill>
              </a:rPr>
              <a:t>Ω</a:t>
            </a:r>
            <a:r>
              <a:rPr lang="en-US" altLang="en-US" sz="1800" b="1">
                <a:solidFill>
                  <a:srgbClr val="254061"/>
                </a:solidFill>
              </a:rPr>
              <a:t> resistor when a voltage of 5 V is applied across it?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Content Placeholder 2"/>
          <p:cNvSpPr txBox="1">
            <a:spLocks/>
          </p:cNvSpPr>
          <p:nvPr/>
        </p:nvSpPr>
        <p:spPr bwMode="auto">
          <a:xfrm>
            <a:off x="657225" y="1457325"/>
            <a:ext cx="1916113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Aft>
                <a:spcPts val="1200"/>
              </a:spcAft>
              <a:buFontTx/>
              <a:buNone/>
            </a:pPr>
            <a:r>
              <a:rPr lang="en-US" altLang="en-US" sz="1800" b="1" dirty="0">
                <a:solidFill>
                  <a:srgbClr val="254061"/>
                </a:solidFill>
              </a:rPr>
              <a:t>Click this interactive </a:t>
            </a:r>
            <a:r>
              <a:rPr lang="en-US" altLang="en-US" sz="1800" b="1" dirty="0" smtClean="0">
                <a:solidFill>
                  <a:srgbClr val="254061"/>
                </a:solidFill>
              </a:rPr>
              <a:t>calculator.</a:t>
            </a:r>
            <a:endParaRPr lang="en-US" altLang="en-US" sz="1800" b="1" dirty="0">
              <a:solidFill>
                <a:srgbClr val="254061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431800" y="0"/>
            <a:ext cx="5991225" cy="12509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charset="0"/>
                <a:ea typeface="ＭＳ Ｐゴシック" charset="0"/>
                <a:cs typeface="ＭＳ Ｐゴシック" charset="0"/>
              </a:rPr>
              <a:t>Exploring the ideas</a:t>
            </a:r>
            <a:endParaRPr lang="en-US" dirty="0">
              <a:solidFill>
                <a:srgbClr val="25406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7" name="Straight Arrow Connector 6"/>
          <p:cNvCxnSpPr>
            <a:cxnSpLocks noChangeShapeType="1"/>
          </p:cNvCxnSpPr>
          <p:nvPr/>
        </p:nvCxnSpPr>
        <p:spPr bwMode="auto">
          <a:xfrm>
            <a:off x="1857375" y="2701925"/>
            <a:ext cx="739775" cy="374650"/>
          </a:xfrm>
          <a:prstGeom prst="straightConnector1">
            <a:avLst/>
          </a:prstGeom>
          <a:noFill/>
          <a:ln w="381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" name="Picture 1" descr="Screen shot 2014-10-13 at 1.30.09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0988" y="1212850"/>
            <a:ext cx="6162675" cy="3492500"/>
          </a:xfrm>
          <a:prstGeom prst="rect">
            <a:avLst/>
          </a:prstGeom>
          <a:ln w="12700" cmpd="sng">
            <a:solidFill>
              <a:schemeClr val="bg2">
                <a:lumMod val="20000"/>
                <a:lumOff val="80000"/>
              </a:schemeClr>
            </a:solidFill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1" descr="Screen shot 2014-02-04 at 2.19.5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1138" y="1316038"/>
            <a:ext cx="4979987" cy="292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5572125" y="2170113"/>
            <a:ext cx="703263" cy="211137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57348" name="TextBox 6"/>
          <p:cNvSpPr txBox="1">
            <a:spLocks noChangeArrowheads="1"/>
          </p:cNvSpPr>
          <p:nvPr/>
        </p:nvSpPr>
        <p:spPr bwMode="auto">
          <a:xfrm>
            <a:off x="4124325" y="3321050"/>
            <a:ext cx="9255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chemeClr val="bg1"/>
                </a:solidFill>
              </a:rPr>
              <a:t>Current</a:t>
            </a:r>
          </a:p>
        </p:txBody>
      </p:sp>
      <p:sp>
        <p:nvSpPr>
          <p:cNvPr id="57349" name="TextBox 6"/>
          <p:cNvSpPr txBox="1">
            <a:spLocks noChangeArrowheads="1"/>
          </p:cNvSpPr>
          <p:nvPr/>
        </p:nvSpPr>
        <p:spPr bwMode="auto">
          <a:xfrm>
            <a:off x="7596188" y="2128838"/>
            <a:ext cx="9255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57350" name="TextBox 6"/>
          <p:cNvSpPr txBox="1">
            <a:spLocks noChangeArrowheads="1"/>
          </p:cNvSpPr>
          <p:nvPr/>
        </p:nvSpPr>
        <p:spPr bwMode="auto">
          <a:xfrm>
            <a:off x="7575550" y="3155950"/>
            <a:ext cx="9255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431800" y="0"/>
            <a:ext cx="8029575" cy="12509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charset="0"/>
                <a:ea typeface="ＭＳ Ｐゴシック" charset="0"/>
                <a:cs typeface="ＭＳ Ｐゴシック" charset="0"/>
              </a:rPr>
              <a:t>Engaging with the concepts </a:t>
            </a:r>
            <a:endParaRPr lang="en-US" dirty="0">
              <a:solidFill>
                <a:srgbClr val="25406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7352" name="Content Placeholder 2"/>
          <p:cNvSpPr txBox="1">
            <a:spLocks/>
          </p:cNvSpPr>
          <p:nvPr/>
        </p:nvSpPr>
        <p:spPr bwMode="auto">
          <a:xfrm>
            <a:off x="515938" y="1209675"/>
            <a:ext cx="3303587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Aft>
                <a:spcPts val="1200"/>
              </a:spcAft>
              <a:buFontTx/>
              <a:buNone/>
            </a:pPr>
            <a:r>
              <a:rPr lang="en-US" altLang="en-US" sz="1800" b="1">
                <a:solidFill>
                  <a:srgbClr val="254061"/>
                </a:solidFill>
              </a:rPr>
              <a:t>What is the current through a 10 Ω resistor when it is connected to a 5 V battery?</a:t>
            </a:r>
          </a:p>
          <a:p>
            <a:pPr eaLnBrk="1" hangingPunct="1">
              <a:spcAft>
                <a:spcPts val="1200"/>
              </a:spcAft>
              <a:buFontTx/>
              <a:buNone/>
            </a:pPr>
            <a:r>
              <a:rPr lang="en-US" altLang="en-US" sz="1800" b="1">
                <a:solidFill>
                  <a:srgbClr val="800000"/>
                </a:solidFill>
              </a:rPr>
              <a:t>             </a:t>
            </a:r>
            <a:endParaRPr lang="en-US" altLang="en-US" sz="1800" b="1">
              <a:solidFill>
                <a:srgbClr val="254061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1" descr="Screen shot 2014-02-04 at 2.19.5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1138" y="1316038"/>
            <a:ext cx="4979987" cy="292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5572125" y="2170113"/>
            <a:ext cx="703263" cy="211137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59396" name="TextBox 6"/>
          <p:cNvSpPr txBox="1">
            <a:spLocks noChangeArrowheads="1"/>
          </p:cNvSpPr>
          <p:nvPr/>
        </p:nvSpPr>
        <p:spPr bwMode="auto">
          <a:xfrm>
            <a:off x="4124325" y="3321050"/>
            <a:ext cx="9255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chemeClr val="bg1"/>
                </a:solidFill>
              </a:rPr>
              <a:t>Current</a:t>
            </a:r>
          </a:p>
        </p:txBody>
      </p:sp>
      <p:sp>
        <p:nvSpPr>
          <p:cNvPr id="59397" name="TextBox 6"/>
          <p:cNvSpPr txBox="1">
            <a:spLocks noChangeArrowheads="1"/>
          </p:cNvSpPr>
          <p:nvPr/>
        </p:nvSpPr>
        <p:spPr bwMode="auto">
          <a:xfrm>
            <a:off x="7596188" y="2128838"/>
            <a:ext cx="9255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59398" name="TextBox 6"/>
          <p:cNvSpPr txBox="1">
            <a:spLocks noChangeArrowheads="1"/>
          </p:cNvSpPr>
          <p:nvPr/>
        </p:nvSpPr>
        <p:spPr bwMode="auto">
          <a:xfrm>
            <a:off x="7575550" y="3155950"/>
            <a:ext cx="9255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59399" name="TextBox 6"/>
          <p:cNvSpPr txBox="1">
            <a:spLocks noChangeArrowheads="1"/>
          </p:cNvSpPr>
          <p:nvPr/>
        </p:nvSpPr>
        <p:spPr bwMode="auto">
          <a:xfrm>
            <a:off x="5572125" y="2116138"/>
            <a:ext cx="9255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chemeClr val="bg1"/>
                </a:solidFill>
              </a:rPr>
              <a:t>0.5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431800" y="0"/>
            <a:ext cx="8029575" cy="12509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charset="0"/>
                <a:ea typeface="ＭＳ Ｐゴシック" charset="0"/>
                <a:cs typeface="ＭＳ Ｐゴシック" charset="0"/>
              </a:rPr>
              <a:t>Engaging with the concepts </a:t>
            </a:r>
            <a:endParaRPr lang="en-US" dirty="0">
              <a:solidFill>
                <a:srgbClr val="25406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9401" name="Content Placeholder 2"/>
          <p:cNvSpPr txBox="1">
            <a:spLocks/>
          </p:cNvSpPr>
          <p:nvPr/>
        </p:nvSpPr>
        <p:spPr bwMode="auto">
          <a:xfrm>
            <a:off x="515938" y="1209675"/>
            <a:ext cx="3303587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Aft>
                <a:spcPts val="1200"/>
              </a:spcAft>
              <a:buFontTx/>
              <a:buNone/>
            </a:pPr>
            <a:r>
              <a:rPr lang="en-US" altLang="en-US" sz="1800" b="1">
                <a:solidFill>
                  <a:srgbClr val="254061"/>
                </a:solidFill>
              </a:rPr>
              <a:t>What is the current through a 10 Ω resistor when it is connected to a 5 V battery?</a:t>
            </a:r>
          </a:p>
          <a:p>
            <a:pPr eaLnBrk="1" hangingPunct="1">
              <a:spcAft>
                <a:spcPts val="1200"/>
              </a:spcAft>
              <a:buFontTx/>
              <a:buNone/>
            </a:pPr>
            <a:r>
              <a:rPr lang="en-US" altLang="en-US" sz="1800" b="1">
                <a:solidFill>
                  <a:srgbClr val="800000"/>
                </a:solidFill>
              </a:rPr>
              <a:t>             </a:t>
            </a:r>
            <a:r>
              <a:rPr lang="en-US" altLang="en-US" sz="1800" b="1" i="1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en-US" altLang="en-US" sz="1800" b="1">
                <a:solidFill>
                  <a:srgbClr val="800000"/>
                </a:solidFill>
                <a:cs typeface="Times New Roman" pitchFamily="18" charset="0"/>
              </a:rPr>
              <a:t>= 0.5 amps</a:t>
            </a:r>
          </a:p>
          <a:p>
            <a:pPr eaLnBrk="1" hangingPunct="1">
              <a:spcAft>
                <a:spcPts val="1200"/>
              </a:spcAft>
              <a:buFontTx/>
              <a:buNone/>
            </a:pPr>
            <a:endParaRPr lang="en-US" altLang="en-US" sz="1800" b="1">
              <a:solidFill>
                <a:srgbClr val="254061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4" name="Content Placeholder 2"/>
          <p:cNvSpPr txBox="1">
            <a:spLocks/>
          </p:cNvSpPr>
          <p:nvPr/>
        </p:nvSpPr>
        <p:spPr bwMode="auto">
          <a:xfrm>
            <a:off x="515938" y="1209675"/>
            <a:ext cx="3525837" cy="109855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ts val="1200"/>
              </a:spcAft>
              <a:defRPr/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</a:rPr>
              <a:t>To reduce the current, should resistance be increased or decreased? </a:t>
            </a:r>
          </a:p>
          <a:p>
            <a:pPr eaLnBrk="1" hangingPunct="1">
              <a:spcBef>
                <a:spcPct val="20000"/>
              </a:spcBef>
              <a:spcAft>
                <a:spcPts val="1200"/>
              </a:spcAft>
              <a:defRPr/>
            </a:pPr>
            <a:r>
              <a:rPr lang="en-US" sz="1800" b="1" dirty="0" smtClean="0">
                <a:solidFill>
                  <a:srgbClr val="800000"/>
                </a:solidFill>
              </a:rPr>
              <a:t>      </a:t>
            </a:r>
            <a:endParaRPr lang="en-US" sz="1800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1443" name="Picture 1" descr="Screen shot 2014-02-04 at 2.19.5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1138" y="1316038"/>
            <a:ext cx="4979987" cy="292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5572125" y="2170113"/>
            <a:ext cx="703263" cy="211137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61445" name="TextBox 6"/>
          <p:cNvSpPr txBox="1">
            <a:spLocks noChangeArrowheads="1"/>
          </p:cNvSpPr>
          <p:nvPr/>
        </p:nvSpPr>
        <p:spPr bwMode="auto">
          <a:xfrm>
            <a:off x="4124325" y="3321050"/>
            <a:ext cx="9255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chemeClr val="bg1"/>
                </a:solidFill>
              </a:rPr>
              <a:t>Current</a:t>
            </a:r>
          </a:p>
        </p:txBody>
      </p:sp>
      <p:sp>
        <p:nvSpPr>
          <p:cNvPr id="61446" name="TextBox 6"/>
          <p:cNvSpPr txBox="1">
            <a:spLocks noChangeArrowheads="1"/>
          </p:cNvSpPr>
          <p:nvPr/>
        </p:nvSpPr>
        <p:spPr bwMode="auto">
          <a:xfrm>
            <a:off x="7596188" y="2128838"/>
            <a:ext cx="9255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61447" name="TextBox 6"/>
          <p:cNvSpPr txBox="1">
            <a:spLocks noChangeArrowheads="1"/>
          </p:cNvSpPr>
          <p:nvPr/>
        </p:nvSpPr>
        <p:spPr bwMode="auto">
          <a:xfrm>
            <a:off x="7575550" y="3155950"/>
            <a:ext cx="9255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chemeClr val="bg1"/>
                </a:solidFill>
              </a:rPr>
              <a:t>20</a:t>
            </a:r>
          </a:p>
        </p:txBody>
      </p:sp>
      <p:sp>
        <p:nvSpPr>
          <p:cNvPr id="61448" name="Content Placeholder 2"/>
          <p:cNvSpPr txBox="1">
            <a:spLocks/>
          </p:cNvSpPr>
          <p:nvPr/>
        </p:nvSpPr>
        <p:spPr bwMode="auto">
          <a:xfrm>
            <a:off x="520700" y="2432050"/>
            <a:ext cx="3533775" cy="221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Aft>
                <a:spcPts val="1200"/>
              </a:spcAft>
              <a:buFontTx/>
              <a:buNone/>
            </a:pPr>
            <a:r>
              <a:rPr lang="en-US" altLang="en-US" sz="1800" b="1" dirty="0">
                <a:solidFill>
                  <a:srgbClr val="254061"/>
                </a:solidFill>
              </a:rPr>
              <a:t>If the resistance increases by a factor of two, how does the current change? </a:t>
            </a:r>
            <a:r>
              <a:rPr lang="en-US" altLang="en-US" sz="1800" b="1" dirty="0"/>
              <a:t>Current is halved.</a:t>
            </a:r>
          </a:p>
          <a:p>
            <a:pPr eaLnBrk="1" hangingPunct="1">
              <a:spcAft>
                <a:spcPts val="1200"/>
              </a:spcAft>
              <a:buFontTx/>
              <a:buNone/>
            </a:pPr>
            <a:r>
              <a:rPr lang="en-US" altLang="en-US" sz="1800" b="1" dirty="0">
                <a:solidFill>
                  <a:srgbClr val="254061"/>
                </a:solidFill>
              </a:rPr>
              <a:t>What if resistance is halved? </a:t>
            </a:r>
            <a:endParaRPr lang="en-US" altLang="en-US" sz="1800" b="1" dirty="0">
              <a:solidFill>
                <a:srgbClr val="800000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431800" y="0"/>
            <a:ext cx="8029575" cy="12509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charset="0"/>
                <a:ea typeface="ＭＳ Ｐゴシック" charset="0"/>
                <a:cs typeface="ＭＳ Ｐゴシック" charset="0"/>
              </a:rPr>
              <a:t>Engaging with the concepts </a:t>
            </a:r>
            <a:endParaRPr lang="en-US" dirty="0">
              <a:solidFill>
                <a:srgbClr val="25406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800" y="0"/>
            <a:ext cx="4005263" cy="1250950"/>
          </a:xfrm>
          <a:effectLst>
            <a:outerShdw blurRad="50800" dist="38100" dir="2700000" rotWithShape="0">
              <a:srgbClr val="000000">
                <a:alpha val="42999"/>
              </a:srgbClr>
            </a:outerShdw>
          </a:effectLst>
        </p:spPr>
        <p:txBody>
          <a:bodyPr anchor="t"/>
          <a:lstStyle/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charset="0"/>
                <a:ea typeface="ＭＳ Ｐゴシック" charset="0"/>
                <a:cs typeface="ＭＳ Ｐゴシック" charset="0"/>
              </a:rPr>
              <a:t>Assessment</a:t>
            </a:r>
            <a:endParaRPr lang="en-US" dirty="0">
              <a:solidFill>
                <a:srgbClr val="25406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62" name="Content Placeholder 2"/>
          <p:cNvSpPr txBox="1">
            <a:spLocks/>
          </p:cNvSpPr>
          <p:nvPr/>
        </p:nvSpPr>
        <p:spPr bwMode="auto">
          <a:xfrm>
            <a:off x="544513" y="955675"/>
            <a:ext cx="5595937" cy="2938463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342900" indent="-342900" eaLnBrk="1" hangingPunct="1">
              <a:spcBef>
                <a:spcPct val="2000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US" sz="1800" b="1" dirty="0" smtClean="0">
                <a:solidFill>
                  <a:srgbClr val="254061"/>
                </a:solidFill>
              </a:rPr>
              <a:t>Which materials listed below are conductors?</a:t>
            </a:r>
          </a:p>
          <a:p>
            <a:pPr marL="800100" lvl="1" indent="-342900" eaLnBrk="1" hangingPunct="1">
              <a:spcBef>
                <a:spcPct val="20000"/>
              </a:spcBef>
              <a:spcAft>
                <a:spcPts val="1200"/>
              </a:spcAft>
              <a:buFont typeface="+mj-lt"/>
              <a:buAutoNum type="alphaUcPeriod"/>
              <a:defRPr/>
            </a:pPr>
            <a:r>
              <a:rPr lang="en-US" sz="1800" b="1" dirty="0" smtClean="0">
                <a:solidFill>
                  <a:srgbClr val="254061"/>
                </a:solidFill>
                <a:cs typeface="ＭＳ Ｐゴシック" charset="0"/>
              </a:rPr>
              <a:t> aluminum</a:t>
            </a:r>
            <a:endParaRPr lang="en-US" b="1" baseline="-25000" dirty="0" smtClean="0">
              <a:solidFill>
                <a:srgbClr val="254061"/>
              </a:solidFill>
              <a:cs typeface="ＭＳ Ｐゴシック" charset="0"/>
            </a:endParaRPr>
          </a:p>
          <a:p>
            <a:pPr marL="800100" lvl="1" indent="-342900" eaLnBrk="1" hangingPunct="1">
              <a:spcBef>
                <a:spcPct val="20000"/>
              </a:spcBef>
              <a:spcAft>
                <a:spcPts val="1200"/>
              </a:spcAft>
              <a:buFont typeface="+mj-lt"/>
              <a:buAutoNum type="alphaUcPeriod"/>
              <a:defRPr/>
            </a:pPr>
            <a:r>
              <a:rPr lang="en-US" sz="1800" b="1" dirty="0" smtClean="0">
                <a:solidFill>
                  <a:srgbClr val="254061"/>
                </a:solidFill>
                <a:cs typeface="ＭＳ Ｐゴシック" charset="0"/>
              </a:rPr>
              <a:t> rubber</a:t>
            </a:r>
            <a:endParaRPr lang="en-US" b="1" dirty="0" smtClean="0">
              <a:solidFill>
                <a:srgbClr val="254061"/>
              </a:solidFill>
              <a:cs typeface="ＭＳ Ｐゴシック" charset="0"/>
            </a:endParaRPr>
          </a:p>
          <a:p>
            <a:pPr marL="800100" lvl="1" indent="-342900" eaLnBrk="1" hangingPunct="1">
              <a:spcBef>
                <a:spcPct val="20000"/>
              </a:spcBef>
              <a:spcAft>
                <a:spcPts val="1200"/>
              </a:spcAft>
              <a:buFont typeface="+mj-lt"/>
              <a:buAutoNum type="alphaUcPeriod"/>
              <a:defRPr/>
            </a:pPr>
            <a:r>
              <a:rPr lang="en-US" sz="1800" b="1" dirty="0" smtClean="0">
                <a:solidFill>
                  <a:srgbClr val="254061"/>
                </a:solidFill>
                <a:cs typeface="ＭＳ Ｐゴシック" charset="0"/>
              </a:rPr>
              <a:t> copper</a:t>
            </a:r>
            <a:endParaRPr lang="en-US" b="1" baseline="-25000" dirty="0" smtClean="0">
              <a:solidFill>
                <a:srgbClr val="254061"/>
              </a:solidFill>
              <a:cs typeface="ＭＳ Ｐゴシック" charset="0"/>
            </a:endParaRPr>
          </a:p>
          <a:p>
            <a:pPr marL="800100" lvl="1" indent="-342900" eaLnBrk="1" hangingPunct="1">
              <a:spcBef>
                <a:spcPct val="20000"/>
              </a:spcBef>
              <a:spcAft>
                <a:spcPts val="1200"/>
              </a:spcAft>
              <a:buFont typeface="+mj-lt"/>
              <a:buAutoNum type="alphaUcPeriod"/>
              <a:defRPr/>
            </a:pPr>
            <a:r>
              <a:rPr lang="en-US" sz="1800" b="1" dirty="0" smtClean="0">
                <a:solidFill>
                  <a:srgbClr val="254061"/>
                </a:solidFill>
                <a:cs typeface="ＭＳ Ｐゴシック" charset="0"/>
              </a:rPr>
              <a:t> gold</a:t>
            </a:r>
          </a:p>
          <a:p>
            <a:pPr marL="800100" lvl="1" indent="-342900" eaLnBrk="1" hangingPunct="1">
              <a:spcBef>
                <a:spcPct val="20000"/>
              </a:spcBef>
              <a:spcAft>
                <a:spcPts val="1200"/>
              </a:spcAft>
              <a:buFont typeface="+mj-lt"/>
              <a:buAutoNum type="alphaUcPeriod"/>
              <a:defRPr/>
            </a:pPr>
            <a:r>
              <a:rPr lang="en-US" sz="1800" b="1" dirty="0" smtClean="0">
                <a:solidFill>
                  <a:srgbClr val="254061"/>
                </a:solidFill>
                <a:cs typeface="ＭＳ Ｐゴシック" charset="0"/>
              </a:rPr>
              <a:t> diamond</a:t>
            </a:r>
          </a:p>
          <a:p>
            <a:pPr marL="0" indent="0" eaLnBrk="1" hangingPunct="1">
              <a:spcBef>
                <a:spcPct val="20000"/>
              </a:spcBef>
              <a:spcAft>
                <a:spcPts val="1200"/>
              </a:spcAft>
              <a:defRPr/>
            </a:pPr>
            <a:endParaRPr lang="en-US" sz="1800" b="1" dirty="0" smtClean="0">
              <a:solidFill>
                <a:srgbClr val="25406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4" name="Content Placeholder 2"/>
          <p:cNvSpPr txBox="1">
            <a:spLocks/>
          </p:cNvSpPr>
          <p:nvPr/>
        </p:nvSpPr>
        <p:spPr bwMode="auto">
          <a:xfrm>
            <a:off x="515938" y="1209675"/>
            <a:ext cx="3525837" cy="109855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ts val="1200"/>
              </a:spcAft>
              <a:defRPr/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</a:rPr>
              <a:t>To reduce the current, should resistance be increased or decreased? </a:t>
            </a: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   </a:t>
            </a:r>
            <a:r>
              <a:rPr lang="en-US" sz="1800" b="1" dirty="0" smtClean="0">
                <a:solidFill>
                  <a:srgbClr val="800000"/>
                </a:solidFill>
              </a:rPr>
              <a:t>increased</a:t>
            </a:r>
            <a:endParaRPr lang="en-US" sz="1800" b="1" dirty="0">
              <a:solidFill>
                <a:srgbClr val="800000"/>
              </a:solidFill>
            </a:endParaRPr>
          </a:p>
          <a:p>
            <a:pPr eaLnBrk="1" hangingPunct="1">
              <a:spcBef>
                <a:spcPct val="20000"/>
              </a:spcBef>
              <a:spcAft>
                <a:spcPts val="1200"/>
              </a:spcAft>
              <a:defRPr/>
            </a:pP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en-US" sz="1800" b="1" dirty="0">
              <a:solidFill>
                <a:schemeClr val="accent1">
                  <a:lumMod val="50000"/>
                </a:schemeClr>
              </a:solidFill>
            </a:endParaRPr>
          </a:p>
          <a:p>
            <a:pPr eaLnBrk="1" hangingPunct="1">
              <a:spcBef>
                <a:spcPct val="20000"/>
              </a:spcBef>
              <a:spcAft>
                <a:spcPts val="1200"/>
              </a:spcAft>
              <a:defRPr/>
            </a:pPr>
            <a:r>
              <a:rPr lang="en-US" sz="1800" b="1" dirty="0" smtClean="0">
                <a:solidFill>
                  <a:srgbClr val="800000"/>
                </a:solidFill>
              </a:rPr>
              <a:t>      </a:t>
            </a:r>
            <a:endParaRPr lang="en-US" sz="1800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3491" name="Picture 1" descr="Screen shot 2014-02-04 at 2.19.5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1138" y="1316038"/>
            <a:ext cx="4979987" cy="292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5572125" y="2170113"/>
            <a:ext cx="703263" cy="211137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63493" name="TextBox 6"/>
          <p:cNvSpPr txBox="1">
            <a:spLocks noChangeArrowheads="1"/>
          </p:cNvSpPr>
          <p:nvPr/>
        </p:nvSpPr>
        <p:spPr bwMode="auto">
          <a:xfrm>
            <a:off x="4124325" y="3321050"/>
            <a:ext cx="9255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chemeClr val="bg1"/>
                </a:solidFill>
              </a:rPr>
              <a:t>Current</a:t>
            </a:r>
          </a:p>
        </p:txBody>
      </p:sp>
      <p:sp>
        <p:nvSpPr>
          <p:cNvPr id="63494" name="TextBox 6"/>
          <p:cNvSpPr txBox="1">
            <a:spLocks noChangeArrowheads="1"/>
          </p:cNvSpPr>
          <p:nvPr/>
        </p:nvSpPr>
        <p:spPr bwMode="auto">
          <a:xfrm>
            <a:off x="7596188" y="2128838"/>
            <a:ext cx="9255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63495" name="TextBox 6"/>
          <p:cNvSpPr txBox="1">
            <a:spLocks noChangeArrowheads="1"/>
          </p:cNvSpPr>
          <p:nvPr/>
        </p:nvSpPr>
        <p:spPr bwMode="auto">
          <a:xfrm>
            <a:off x="5572125" y="2116138"/>
            <a:ext cx="9255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chemeClr val="bg1"/>
                </a:solidFill>
              </a:rPr>
              <a:t>0.25</a:t>
            </a:r>
          </a:p>
        </p:txBody>
      </p:sp>
      <p:sp>
        <p:nvSpPr>
          <p:cNvPr id="63496" name="Content Placeholder 2"/>
          <p:cNvSpPr txBox="1">
            <a:spLocks/>
          </p:cNvSpPr>
          <p:nvPr/>
        </p:nvSpPr>
        <p:spPr bwMode="auto">
          <a:xfrm>
            <a:off x="520700" y="2432050"/>
            <a:ext cx="3370263" cy="221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Aft>
                <a:spcPts val="1200"/>
              </a:spcAft>
              <a:buFontTx/>
              <a:buNone/>
            </a:pPr>
            <a:r>
              <a:rPr lang="en-US" altLang="en-US" sz="1800" b="1">
                <a:solidFill>
                  <a:srgbClr val="254061"/>
                </a:solidFill>
              </a:rPr>
              <a:t>If the resistance increases by a factor of two, how does the current change? </a:t>
            </a:r>
            <a:r>
              <a:rPr lang="en-US" altLang="en-US" sz="1800" b="1"/>
              <a:t>Current is halved.</a:t>
            </a:r>
          </a:p>
          <a:p>
            <a:pPr eaLnBrk="1" hangingPunct="1">
              <a:spcAft>
                <a:spcPts val="1200"/>
              </a:spcAft>
              <a:buFontTx/>
              <a:buNone/>
            </a:pPr>
            <a:r>
              <a:rPr lang="en-US" altLang="en-US" sz="1800" b="1">
                <a:solidFill>
                  <a:srgbClr val="254061"/>
                </a:solidFill>
              </a:rPr>
              <a:t>What if resistance is halved? </a:t>
            </a:r>
            <a:endParaRPr lang="en-US" altLang="en-US" sz="1800" b="1">
              <a:solidFill>
                <a:srgbClr val="800000"/>
              </a:solidFill>
            </a:endParaRPr>
          </a:p>
        </p:txBody>
      </p:sp>
      <p:sp>
        <p:nvSpPr>
          <p:cNvPr id="63497" name="Content Placeholder 2"/>
          <p:cNvSpPr txBox="1">
            <a:spLocks/>
          </p:cNvSpPr>
          <p:nvPr/>
        </p:nvSpPr>
        <p:spPr bwMode="auto">
          <a:xfrm>
            <a:off x="900113" y="4067175"/>
            <a:ext cx="22796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Aft>
                <a:spcPts val="1200"/>
              </a:spcAft>
              <a:buFontTx/>
              <a:buNone/>
            </a:pPr>
            <a:r>
              <a:rPr lang="en-US" altLang="en-US" sz="1800" b="1">
                <a:solidFill>
                  <a:srgbClr val="800000"/>
                </a:solidFill>
              </a:rPr>
              <a:t>Current doubles.</a:t>
            </a:r>
          </a:p>
          <a:p>
            <a:pPr eaLnBrk="1" hangingPunct="1">
              <a:spcAft>
                <a:spcPts val="1200"/>
              </a:spcAft>
              <a:buFontTx/>
              <a:buNone/>
            </a:pPr>
            <a:r>
              <a:rPr lang="en-US" altLang="en-US" sz="1800" b="1">
                <a:solidFill>
                  <a:srgbClr val="254061"/>
                </a:solidFill>
              </a:rPr>
              <a:t>   </a:t>
            </a:r>
            <a:endParaRPr lang="en-US" altLang="en-US" sz="1800" b="1">
              <a:solidFill>
                <a:srgbClr val="800000"/>
              </a:solidFill>
            </a:endParaRPr>
          </a:p>
        </p:txBody>
      </p:sp>
      <p:sp>
        <p:nvSpPr>
          <p:cNvPr id="63498" name="TextBox 6"/>
          <p:cNvSpPr txBox="1">
            <a:spLocks noChangeArrowheads="1"/>
          </p:cNvSpPr>
          <p:nvPr/>
        </p:nvSpPr>
        <p:spPr bwMode="auto">
          <a:xfrm>
            <a:off x="7575550" y="3155950"/>
            <a:ext cx="9255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chemeClr val="bg1"/>
                </a:solidFill>
              </a:rPr>
              <a:t>20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 bwMode="auto">
          <a:xfrm>
            <a:off x="431800" y="0"/>
            <a:ext cx="8029575" cy="12509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charset="0"/>
                <a:ea typeface="ＭＳ Ｐゴシック" charset="0"/>
                <a:cs typeface="ＭＳ Ｐゴシック" charset="0"/>
              </a:rPr>
              <a:t>Engaging with the concepts </a:t>
            </a:r>
            <a:endParaRPr lang="en-US" dirty="0">
              <a:solidFill>
                <a:srgbClr val="25406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3500" name="Content Placeholder 2"/>
          <p:cNvSpPr txBox="1">
            <a:spLocks/>
          </p:cNvSpPr>
          <p:nvPr/>
        </p:nvSpPr>
        <p:spPr bwMode="auto">
          <a:xfrm>
            <a:off x="673100" y="3321050"/>
            <a:ext cx="3027363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Aft>
                <a:spcPts val="1200"/>
              </a:spcAft>
              <a:buFontTx/>
              <a:buNone/>
            </a:pPr>
            <a:r>
              <a:rPr lang="en-US" altLang="en-US" sz="1800" b="1">
                <a:solidFill>
                  <a:srgbClr val="800000"/>
                </a:solidFill>
              </a:rPr>
              <a:t>Current is half as much.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Content Placeholder 2"/>
          <p:cNvSpPr txBox="1">
            <a:spLocks/>
          </p:cNvSpPr>
          <p:nvPr/>
        </p:nvSpPr>
        <p:spPr bwMode="auto">
          <a:xfrm>
            <a:off x="528638" y="1209675"/>
            <a:ext cx="3335337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Aft>
                <a:spcPts val="1200"/>
              </a:spcAft>
              <a:buFontTx/>
              <a:buNone/>
            </a:pPr>
            <a:r>
              <a:rPr lang="en-US" altLang="en-US" sz="1800" b="1">
                <a:solidFill>
                  <a:srgbClr val="254061"/>
                </a:solidFill>
              </a:rPr>
              <a:t>What is the voltage drop across a 50 Ω resistor when a current of 0.10 A flows through it? </a:t>
            </a:r>
          </a:p>
          <a:p>
            <a:pPr eaLnBrk="1" hangingPunct="1">
              <a:spcAft>
                <a:spcPts val="1200"/>
              </a:spcAft>
              <a:buFontTx/>
              <a:buNone/>
            </a:pPr>
            <a:r>
              <a:rPr lang="en-US" altLang="en-US" sz="1800" b="1">
                <a:solidFill>
                  <a:srgbClr val="800000"/>
                </a:solidFill>
              </a:rPr>
              <a:t>       </a:t>
            </a:r>
          </a:p>
        </p:txBody>
      </p:sp>
      <p:pic>
        <p:nvPicPr>
          <p:cNvPr id="65539" name="Picture 1" descr="Screen shot 2014-02-04 at 2.19.5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1138" y="1316038"/>
            <a:ext cx="4979987" cy="292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7634288" y="2181225"/>
            <a:ext cx="712787" cy="220663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65541" name="TextBox 6"/>
          <p:cNvSpPr txBox="1">
            <a:spLocks noChangeArrowheads="1"/>
          </p:cNvSpPr>
          <p:nvPr/>
        </p:nvSpPr>
        <p:spPr bwMode="auto">
          <a:xfrm>
            <a:off x="4124325" y="3321050"/>
            <a:ext cx="9255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chemeClr val="bg1"/>
                </a:solidFill>
              </a:rPr>
              <a:t>Voltage</a:t>
            </a:r>
          </a:p>
        </p:txBody>
      </p:sp>
      <p:sp>
        <p:nvSpPr>
          <p:cNvPr id="65542" name="TextBox 6"/>
          <p:cNvSpPr txBox="1">
            <a:spLocks noChangeArrowheads="1"/>
          </p:cNvSpPr>
          <p:nvPr/>
        </p:nvSpPr>
        <p:spPr bwMode="auto">
          <a:xfrm>
            <a:off x="7589838" y="3155950"/>
            <a:ext cx="9255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chemeClr val="bg1"/>
                </a:solidFill>
              </a:rPr>
              <a:t>50</a:t>
            </a:r>
          </a:p>
        </p:txBody>
      </p:sp>
      <p:sp>
        <p:nvSpPr>
          <p:cNvPr id="65543" name="TextBox 6"/>
          <p:cNvSpPr txBox="1">
            <a:spLocks noChangeArrowheads="1"/>
          </p:cNvSpPr>
          <p:nvPr/>
        </p:nvSpPr>
        <p:spPr bwMode="auto">
          <a:xfrm>
            <a:off x="5546725" y="2128838"/>
            <a:ext cx="9255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chemeClr val="bg1"/>
                </a:solidFill>
              </a:rPr>
              <a:t>0.10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431800" y="0"/>
            <a:ext cx="8029575" cy="12509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charset="0"/>
                <a:ea typeface="ＭＳ Ｐゴシック" charset="0"/>
                <a:cs typeface="ＭＳ Ｐゴシック" charset="0"/>
              </a:rPr>
              <a:t>Engaging with the concepts </a:t>
            </a:r>
            <a:endParaRPr lang="en-US" dirty="0">
              <a:solidFill>
                <a:srgbClr val="25406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1" descr="Screen shot 2014-03-05 at 12.01.0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38" y="2949575"/>
            <a:ext cx="3463925" cy="80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87" name="Content Placeholder 2"/>
          <p:cNvSpPr txBox="1">
            <a:spLocks/>
          </p:cNvSpPr>
          <p:nvPr/>
        </p:nvSpPr>
        <p:spPr bwMode="auto">
          <a:xfrm>
            <a:off x="528638" y="1209675"/>
            <a:ext cx="3335337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Aft>
                <a:spcPts val="1200"/>
              </a:spcAft>
              <a:buFontTx/>
              <a:buNone/>
            </a:pPr>
            <a:r>
              <a:rPr lang="en-US" altLang="en-US" sz="1800" b="1">
                <a:solidFill>
                  <a:srgbClr val="254061"/>
                </a:solidFill>
              </a:rPr>
              <a:t>What is the voltage drop across a 50 Ω resistor when a current of 0.10 A flows through it?    </a:t>
            </a:r>
            <a:r>
              <a:rPr lang="en-US" altLang="en-US" sz="1800" b="1">
                <a:solidFill>
                  <a:srgbClr val="800000"/>
                </a:solidFill>
              </a:rPr>
              <a:t>5.0 volts</a:t>
            </a:r>
          </a:p>
        </p:txBody>
      </p:sp>
      <p:pic>
        <p:nvPicPr>
          <p:cNvPr id="67588" name="Picture 1" descr="Screen shot 2014-02-04 at 2.19.52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1138" y="1316038"/>
            <a:ext cx="4979987" cy="292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7634288" y="2181225"/>
            <a:ext cx="712787" cy="220663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67590" name="TextBox 6"/>
          <p:cNvSpPr txBox="1">
            <a:spLocks noChangeArrowheads="1"/>
          </p:cNvSpPr>
          <p:nvPr/>
        </p:nvSpPr>
        <p:spPr bwMode="auto">
          <a:xfrm>
            <a:off x="4124325" y="3321050"/>
            <a:ext cx="9255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chemeClr val="bg1"/>
                </a:solidFill>
              </a:rPr>
              <a:t>Voltage</a:t>
            </a:r>
          </a:p>
        </p:txBody>
      </p:sp>
      <p:sp>
        <p:nvSpPr>
          <p:cNvPr id="67591" name="TextBox 6"/>
          <p:cNvSpPr txBox="1">
            <a:spLocks noChangeArrowheads="1"/>
          </p:cNvSpPr>
          <p:nvPr/>
        </p:nvSpPr>
        <p:spPr bwMode="auto">
          <a:xfrm>
            <a:off x="7596188" y="2151063"/>
            <a:ext cx="9255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chemeClr val="bg1"/>
                </a:solidFill>
              </a:rPr>
              <a:t>5.0</a:t>
            </a:r>
          </a:p>
        </p:txBody>
      </p:sp>
      <p:sp>
        <p:nvSpPr>
          <p:cNvPr id="67592" name="TextBox 6"/>
          <p:cNvSpPr txBox="1">
            <a:spLocks noChangeArrowheads="1"/>
          </p:cNvSpPr>
          <p:nvPr/>
        </p:nvSpPr>
        <p:spPr bwMode="auto">
          <a:xfrm>
            <a:off x="7589838" y="3155950"/>
            <a:ext cx="9255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chemeClr val="bg1"/>
                </a:solidFill>
              </a:rPr>
              <a:t>50</a:t>
            </a:r>
          </a:p>
        </p:txBody>
      </p:sp>
      <p:sp>
        <p:nvSpPr>
          <p:cNvPr id="67593" name="TextBox 6"/>
          <p:cNvSpPr txBox="1">
            <a:spLocks noChangeArrowheads="1"/>
          </p:cNvSpPr>
          <p:nvPr/>
        </p:nvSpPr>
        <p:spPr bwMode="auto">
          <a:xfrm>
            <a:off x="5546725" y="2128838"/>
            <a:ext cx="9255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chemeClr val="bg1"/>
                </a:solidFill>
              </a:rPr>
              <a:t>0.10</a:t>
            </a:r>
          </a:p>
        </p:txBody>
      </p:sp>
      <p:sp>
        <p:nvSpPr>
          <p:cNvPr id="13" name="Oval 12"/>
          <p:cNvSpPr/>
          <p:nvPr/>
        </p:nvSpPr>
        <p:spPr>
          <a:xfrm>
            <a:off x="3176588" y="3289300"/>
            <a:ext cx="884237" cy="490538"/>
          </a:xfrm>
          <a:prstGeom prst="ellipse">
            <a:avLst/>
          </a:prstGeom>
          <a:noFill/>
          <a:ln w="28575" cmpd="sng">
            <a:solidFill>
              <a:srgbClr val="8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431800" y="0"/>
            <a:ext cx="8029575" cy="12509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charset="0"/>
                <a:ea typeface="ＭＳ Ｐゴシック" charset="0"/>
                <a:cs typeface="ＭＳ Ｐゴシック" charset="0"/>
              </a:rPr>
              <a:t>Engaging with the concepts </a:t>
            </a:r>
            <a:endParaRPr lang="en-US" dirty="0">
              <a:solidFill>
                <a:srgbClr val="25406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1" descr="Screen shot 2014-02-04 at 2.19.5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1138" y="1316038"/>
            <a:ext cx="4979987" cy="292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7634288" y="3197225"/>
            <a:ext cx="712787" cy="220663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69636" name="TextBox 6"/>
          <p:cNvSpPr txBox="1">
            <a:spLocks noChangeArrowheads="1"/>
          </p:cNvSpPr>
          <p:nvPr/>
        </p:nvSpPr>
        <p:spPr bwMode="auto">
          <a:xfrm>
            <a:off x="4124325" y="3321050"/>
            <a:ext cx="9255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chemeClr val="bg1"/>
                </a:solidFill>
              </a:rPr>
              <a:t>Voltage</a:t>
            </a:r>
          </a:p>
        </p:txBody>
      </p:sp>
      <p:sp>
        <p:nvSpPr>
          <p:cNvPr id="69637" name="TextBox 6"/>
          <p:cNvSpPr txBox="1">
            <a:spLocks noChangeArrowheads="1"/>
          </p:cNvSpPr>
          <p:nvPr/>
        </p:nvSpPr>
        <p:spPr bwMode="auto">
          <a:xfrm>
            <a:off x="7596188" y="2128838"/>
            <a:ext cx="9255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69638" name="TextBox 6"/>
          <p:cNvSpPr txBox="1">
            <a:spLocks noChangeArrowheads="1"/>
          </p:cNvSpPr>
          <p:nvPr/>
        </p:nvSpPr>
        <p:spPr bwMode="auto">
          <a:xfrm>
            <a:off x="5546725" y="2128838"/>
            <a:ext cx="9255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528638" y="1209675"/>
            <a:ext cx="3175000" cy="109855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ts val="1200"/>
              </a:spcAft>
              <a:defRPr/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</a:rPr>
              <a:t>What is </a:t>
            </a: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the </a:t>
            </a: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</a:rPr>
              <a:t>resistance of this lamp</a:t>
            </a: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?    </a:t>
            </a:r>
            <a:endParaRPr lang="en-US" sz="1800" b="1" dirty="0">
              <a:solidFill>
                <a:srgbClr val="800000"/>
              </a:solidFill>
            </a:endParaRPr>
          </a:p>
        </p:txBody>
      </p:sp>
      <p:pic>
        <p:nvPicPr>
          <p:cNvPr id="69640" name="Picture 8" descr="Screen shot 2013-10-04 at 10.40.54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588" y="1843088"/>
            <a:ext cx="2755900" cy="197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 txBox="1">
            <a:spLocks/>
          </p:cNvSpPr>
          <p:nvPr/>
        </p:nvSpPr>
        <p:spPr bwMode="auto">
          <a:xfrm>
            <a:off x="431800" y="0"/>
            <a:ext cx="8029575" cy="12509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charset="0"/>
                <a:ea typeface="ＭＳ Ｐゴシック" charset="0"/>
                <a:cs typeface="ＭＳ Ｐゴシック" charset="0"/>
              </a:rPr>
              <a:t>Engaging with the concepts </a:t>
            </a:r>
            <a:endParaRPr lang="en-US" dirty="0">
              <a:solidFill>
                <a:srgbClr val="25406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8" descr="Screen shot 2013-10-04 at 10.40.54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588" y="1843088"/>
            <a:ext cx="2755900" cy="197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683" name="Picture 1" descr="Screen shot 2014-03-05 at 12.02.08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775" y="4076700"/>
            <a:ext cx="2655888" cy="69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684" name="Picture 1" descr="Screen shot 2014-02-04 at 2.19.52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1138" y="1316038"/>
            <a:ext cx="4979987" cy="292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7634288" y="3197225"/>
            <a:ext cx="712787" cy="220663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71686" name="TextBox 6"/>
          <p:cNvSpPr txBox="1">
            <a:spLocks noChangeArrowheads="1"/>
          </p:cNvSpPr>
          <p:nvPr/>
        </p:nvSpPr>
        <p:spPr bwMode="auto">
          <a:xfrm>
            <a:off x="4124325" y="3321050"/>
            <a:ext cx="9255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chemeClr val="bg1"/>
                </a:solidFill>
              </a:rPr>
              <a:t>Voltage</a:t>
            </a:r>
          </a:p>
        </p:txBody>
      </p:sp>
      <p:sp>
        <p:nvSpPr>
          <p:cNvPr id="71687" name="TextBox 6"/>
          <p:cNvSpPr txBox="1">
            <a:spLocks noChangeArrowheads="1"/>
          </p:cNvSpPr>
          <p:nvPr/>
        </p:nvSpPr>
        <p:spPr bwMode="auto">
          <a:xfrm>
            <a:off x="7596188" y="2128838"/>
            <a:ext cx="9255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71688" name="TextBox 6"/>
          <p:cNvSpPr txBox="1">
            <a:spLocks noChangeArrowheads="1"/>
          </p:cNvSpPr>
          <p:nvPr/>
        </p:nvSpPr>
        <p:spPr bwMode="auto">
          <a:xfrm>
            <a:off x="7607300" y="3163888"/>
            <a:ext cx="9255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71689" name="TextBox 6"/>
          <p:cNvSpPr txBox="1">
            <a:spLocks noChangeArrowheads="1"/>
          </p:cNvSpPr>
          <p:nvPr/>
        </p:nvSpPr>
        <p:spPr bwMode="auto">
          <a:xfrm>
            <a:off x="5546725" y="2128838"/>
            <a:ext cx="9255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528638" y="1209675"/>
            <a:ext cx="3175000" cy="109855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ts val="1200"/>
              </a:spcAft>
              <a:defRPr/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</a:rPr>
              <a:t>What is </a:t>
            </a: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the </a:t>
            </a: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</a:rPr>
              <a:t>resistance of this lamp</a:t>
            </a: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?   </a:t>
            </a:r>
            <a:r>
              <a:rPr lang="en-US" sz="1800" b="1" dirty="0" smtClean="0">
                <a:solidFill>
                  <a:srgbClr val="800000"/>
                </a:solidFill>
              </a:rPr>
              <a:t> 5 ohms </a:t>
            </a:r>
            <a:endParaRPr lang="en-US" sz="1800" b="1" dirty="0">
              <a:solidFill>
                <a:srgbClr val="800000"/>
              </a:solidFill>
            </a:endParaRPr>
          </a:p>
        </p:txBody>
      </p:sp>
      <p:sp>
        <p:nvSpPr>
          <p:cNvPr id="71691" name="TextBox 4"/>
          <p:cNvSpPr txBox="1">
            <a:spLocks noChangeArrowheads="1"/>
          </p:cNvSpPr>
          <p:nvPr/>
        </p:nvSpPr>
        <p:spPr bwMode="auto">
          <a:xfrm>
            <a:off x="2901950" y="2389188"/>
            <a:ext cx="6953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D0D0D"/>
                </a:solidFill>
              </a:rPr>
              <a:t>5 </a:t>
            </a:r>
            <a:r>
              <a:rPr lang="el-GR" altLang="en-US" sz="1800" b="1">
                <a:solidFill>
                  <a:srgbClr val="0D0D0D"/>
                </a:solidFill>
              </a:rPr>
              <a:t>Ω</a:t>
            </a:r>
            <a:endParaRPr lang="en-US" altLang="en-US" sz="1800" b="1">
              <a:solidFill>
                <a:srgbClr val="0D0D0D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2809875" y="4194175"/>
            <a:ext cx="766763" cy="422275"/>
          </a:xfrm>
          <a:prstGeom prst="ellipse">
            <a:avLst/>
          </a:prstGeom>
          <a:noFill/>
          <a:ln w="28575" cmpd="sng">
            <a:solidFill>
              <a:srgbClr val="8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7" name="Title 1"/>
          <p:cNvSpPr txBox="1">
            <a:spLocks/>
          </p:cNvSpPr>
          <p:nvPr/>
        </p:nvSpPr>
        <p:spPr bwMode="auto">
          <a:xfrm>
            <a:off x="431800" y="0"/>
            <a:ext cx="8029575" cy="12509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charset="0"/>
                <a:ea typeface="ＭＳ Ｐゴシック" charset="0"/>
                <a:cs typeface="ＭＳ Ｐゴシック" charset="0"/>
              </a:rPr>
              <a:t>Engaging with the concepts </a:t>
            </a:r>
            <a:endParaRPr lang="en-US" dirty="0">
              <a:solidFill>
                <a:srgbClr val="25406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Content Placeholder 2"/>
          <p:cNvSpPr txBox="1">
            <a:spLocks/>
          </p:cNvSpPr>
          <p:nvPr/>
        </p:nvSpPr>
        <p:spPr bwMode="auto">
          <a:xfrm>
            <a:off x="536575" y="1184275"/>
            <a:ext cx="2962275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Aft>
                <a:spcPts val="1200"/>
              </a:spcAft>
              <a:buFontTx/>
              <a:buNone/>
            </a:pPr>
            <a:r>
              <a:rPr lang="en-US" altLang="en-US" sz="1800" b="1" dirty="0">
                <a:solidFill>
                  <a:srgbClr val="254061"/>
                </a:solidFill>
              </a:rPr>
              <a:t>How can you measure resistance? </a:t>
            </a:r>
          </a:p>
          <a:p>
            <a:pPr eaLnBrk="1" hangingPunct="1">
              <a:spcAft>
                <a:spcPts val="1200"/>
              </a:spcAft>
              <a:buFontTx/>
              <a:buNone/>
            </a:pPr>
            <a:r>
              <a:rPr lang="en-US" altLang="en-US" sz="1800" b="1" dirty="0">
                <a:solidFill>
                  <a:srgbClr val="254061"/>
                </a:solidFill>
              </a:rPr>
              <a:t>In Investigation 17C you will use Ohm’s law to determine the resistance of a </a:t>
            </a:r>
            <a:r>
              <a:rPr lang="en-US" altLang="en-US" sz="1800" b="1" dirty="0" smtClean="0">
                <a:solidFill>
                  <a:srgbClr val="254061"/>
                </a:solidFill>
              </a:rPr>
              <a:t>lamp.</a:t>
            </a:r>
            <a:endParaRPr lang="en-US" altLang="ja-JP" sz="1800" b="1" dirty="0">
              <a:solidFill>
                <a:srgbClr val="254061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431800" y="0"/>
            <a:ext cx="4005263" cy="12509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charset="0"/>
                <a:ea typeface="ＭＳ Ｐゴシック" charset="0"/>
                <a:cs typeface="ＭＳ Ｐゴシック" charset="0"/>
              </a:rPr>
              <a:t>Investigation</a:t>
            </a:r>
            <a:endParaRPr lang="en-US" dirty="0">
              <a:solidFill>
                <a:srgbClr val="25406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Box 6"/>
          <p:cNvSpPr txBox="1">
            <a:spLocks noChangeArrowheads="1"/>
          </p:cNvSpPr>
          <p:nvPr/>
        </p:nvSpPr>
        <p:spPr bwMode="auto">
          <a:xfrm>
            <a:off x="508000" y="915988"/>
            <a:ext cx="67357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>
              <a:spcAft>
                <a:spcPts val="1200"/>
              </a:spcAft>
              <a:buFontTx/>
              <a:buNone/>
            </a:pPr>
            <a:r>
              <a:rPr lang="en-US" altLang="ja-JP" sz="1800" b="1">
                <a:solidFill>
                  <a:srgbClr val="254061"/>
                </a:solidFill>
              </a:rPr>
              <a:t>The resistance of a resistor can be determined by the colored bands printed on the resistor.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431800" y="0"/>
            <a:ext cx="8310563" cy="12509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charset="0"/>
                <a:ea typeface="ＭＳ Ｐゴシック" charset="0"/>
                <a:cs typeface="ＭＳ Ｐゴシック" charset="0"/>
              </a:rPr>
              <a:t>Reading the resistor code</a:t>
            </a:r>
            <a:endParaRPr lang="en-US" dirty="0">
              <a:solidFill>
                <a:srgbClr val="25406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5780" name="Rectangle 1"/>
          <p:cNvSpPr>
            <a:spLocks noChangeArrowheads="1"/>
          </p:cNvSpPr>
          <p:nvPr/>
        </p:nvSpPr>
        <p:spPr bwMode="auto">
          <a:xfrm>
            <a:off x="4225925" y="2041525"/>
            <a:ext cx="4111625" cy="223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Aft>
                <a:spcPts val="1200"/>
              </a:spcAft>
            </a:pPr>
            <a:r>
              <a:rPr lang="en-US" altLang="en-US" sz="1800" b="1">
                <a:solidFill>
                  <a:srgbClr val="254061"/>
                </a:solidFill>
              </a:rPr>
              <a:t>Start by finding the tolerance band. It is gold or silver, and usually separated from the other bands by a little gap.</a:t>
            </a:r>
          </a:p>
          <a:p>
            <a:pPr eaLnBrk="1" hangingPunct="1">
              <a:spcAft>
                <a:spcPts val="1200"/>
              </a:spcAft>
            </a:pPr>
            <a:r>
              <a:rPr lang="en-US" altLang="en-US" sz="1800" b="1">
                <a:solidFill>
                  <a:srgbClr val="254061"/>
                </a:solidFill>
              </a:rPr>
              <a:t>Next, start at the </a:t>
            </a:r>
            <a:r>
              <a:rPr lang="en-US" altLang="en-US" sz="1800" b="1" u="sng">
                <a:solidFill>
                  <a:srgbClr val="254061"/>
                </a:solidFill>
              </a:rPr>
              <a:t>opposite</a:t>
            </a:r>
            <a:r>
              <a:rPr lang="en-US" altLang="en-US" sz="1800" b="1">
                <a:solidFill>
                  <a:srgbClr val="254061"/>
                </a:solidFill>
              </a:rPr>
              <a:t> end and read off the colors of the three bands.</a:t>
            </a:r>
          </a:p>
        </p:txBody>
      </p:sp>
      <p:sp>
        <p:nvSpPr>
          <p:cNvPr id="9" name="Rectangle 8"/>
          <p:cNvSpPr/>
          <p:nvPr/>
        </p:nvSpPr>
        <p:spPr>
          <a:xfrm>
            <a:off x="1609725" y="4316413"/>
            <a:ext cx="1519238" cy="33972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pic>
        <p:nvPicPr>
          <p:cNvPr id="75782" name="Picture 10" descr="Screen shot 2014-07-22 at 9.17.33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925" y="1649413"/>
            <a:ext cx="2528888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 bwMode="auto">
          <a:xfrm>
            <a:off x="431800" y="0"/>
            <a:ext cx="6769100" cy="12509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eaLnBrk="1" hangingPunct="1">
              <a:defRPr/>
            </a:pPr>
            <a:r>
              <a:rPr lang="en-US" dirty="0">
                <a:solidFill>
                  <a:srgbClr val="254061"/>
                </a:solidFill>
                <a:latin typeface="Arial" charset="0"/>
                <a:ea typeface="ＭＳ Ｐゴシック" charset="0"/>
                <a:cs typeface="ＭＳ Ｐゴシック" charset="0"/>
              </a:rPr>
              <a:t>Reading the resistor code</a:t>
            </a:r>
          </a:p>
        </p:txBody>
      </p:sp>
      <p:sp>
        <p:nvSpPr>
          <p:cNvPr id="77827" name="TextBox 6"/>
          <p:cNvSpPr txBox="1">
            <a:spLocks noChangeArrowheads="1"/>
          </p:cNvSpPr>
          <p:nvPr/>
        </p:nvSpPr>
        <p:spPr bwMode="auto">
          <a:xfrm>
            <a:off x="508000" y="915988"/>
            <a:ext cx="70437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254061"/>
                </a:solidFill>
              </a:rPr>
              <a:t>The three colored bands give the </a:t>
            </a:r>
            <a:r>
              <a:rPr lang="en-US" altLang="en-US" sz="1800" b="1" i="1" dirty="0">
                <a:solidFill>
                  <a:srgbClr val="254061"/>
                </a:solidFill>
              </a:rPr>
              <a:t>value</a:t>
            </a:r>
            <a:r>
              <a:rPr lang="en-US" altLang="en-US" sz="1800" b="1" dirty="0">
                <a:solidFill>
                  <a:srgbClr val="254061"/>
                </a:solidFill>
              </a:rPr>
              <a:t> of the resistor, using two digits and a multiplication factor.  </a:t>
            </a:r>
          </a:p>
        </p:txBody>
      </p:sp>
      <p:pic>
        <p:nvPicPr>
          <p:cNvPr id="77828" name="Picture 2" descr="Cod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1988" y="1479550"/>
            <a:ext cx="4473575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1609725" y="4316413"/>
            <a:ext cx="1519238" cy="33972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pic>
        <p:nvPicPr>
          <p:cNvPr id="77830" name="Picture 10" descr="Screen shot 2014-07-22 at 9.17.33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925" y="1649413"/>
            <a:ext cx="2528888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 bwMode="auto">
          <a:xfrm>
            <a:off x="431800" y="0"/>
            <a:ext cx="6769100" cy="12509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eaLnBrk="1" hangingPunct="1">
              <a:defRPr/>
            </a:pPr>
            <a:r>
              <a:rPr lang="en-US" dirty="0">
                <a:solidFill>
                  <a:srgbClr val="254061"/>
                </a:solidFill>
                <a:latin typeface="Arial" charset="0"/>
                <a:ea typeface="ＭＳ Ｐゴシック" charset="0"/>
                <a:cs typeface="ＭＳ Ｐゴシック" charset="0"/>
              </a:rPr>
              <a:t>Reading the resistor code</a:t>
            </a:r>
          </a:p>
        </p:txBody>
      </p:sp>
      <p:sp>
        <p:nvSpPr>
          <p:cNvPr id="79875" name="TextBox 6"/>
          <p:cNvSpPr txBox="1">
            <a:spLocks noChangeArrowheads="1"/>
          </p:cNvSpPr>
          <p:nvPr/>
        </p:nvSpPr>
        <p:spPr bwMode="auto">
          <a:xfrm>
            <a:off x="508000" y="915988"/>
            <a:ext cx="70437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254061"/>
                </a:solidFill>
              </a:rPr>
              <a:t>What are the values of these three resistors, in ohms?</a:t>
            </a:r>
          </a:p>
        </p:txBody>
      </p:sp>
      <p:pic>
        <p:nvPicPr>
          <p:cNvPr id="79876" name="Picture 2" descr="Cod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1988" y="1479550"/>
            <a:ext cx="4473575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877" name="Picture 12" descr="Screen shot 2014-07-22 at 9.17.33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925" y="1649413"/>
            <a:ext cx="2528888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 bwMode="auto">
          <a:xfrm>
            <a:off x="431800" y="0"/>
            <a:ext cx="6769100" cy="12509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eaLnBrk="1" hangingPunct="1">
              <a:defRPr/>
            </a:pPr>
            <a:r>
              <a:rPr lang="en-US" dirty="0">
                <a:solidFill>
                  <a:srgbClr val="254061"/>
                </a:solidFill>
                <a:latin typeface="Arial" charset="0"/>
                <a:ea typeface="ＭＳ Ｐゴシック" charset="0"/>
                <a:cs typeface="ＭＳ Ｐゴシック" charset="0"/>
              </a:rPr>
              <a:t>Reading the resistor code</a:t>
            </a:r>
          </a:p>
        </p:txBody>
      </p:sp>
      <p:pic>
        <p:nvPicPr>
          <p:cNvPr id="81923" name="Picture 2" descr="Cod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1988" y="1479550"/>
            <a:ext cx="4473575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24" name="TextBox 6"/>
          <p:cNvSpPr txBox="1">
            <a:spLocks noChangeArrowheads="1"/>
          </p:cNvSpPr>
          <p:nvPr/>
        </p:nvSpPr>
        <p:spPr bwMode="auto">
          <a:xfrm>
            <a:off x="508000" y="915988"/>
            <a:ext cx="70437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254061"/>
                </a:solidFill>
              </a:rPr>
              <a:t>These resistors have values of 10 Ω, 51 Ω, and 200 Ω.</a:t>
            </a:r>
          </a:p>
        </p:txBody>
      </p:sp>
      <p:pic>
        <p:nvPicPr>
          <p:cNvPr id="81925" name="Picture 3" descr="Reading Resistor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063" y="1597025"/>
            <a:ext cx="2562225" cy="310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998538" y="1455738"/>
            <a:ext cx="1873250" cy="3328987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spcAft>
                <a:spcPts val="1200"/>
              </a:spcAft>
              <a:defRPr/>
            </a:pPr>
            <a:r>
              <a:rPr lang="en-US" sz="1800" b="1" dirty="0" smtClean="0">
                <a:solidFill>
                  <a:srgbClr val="254061"/>
                </a:solidFill>
              </a:rPr>
              <a:t>A.                     </a:t>
            </a:r>
          </a:p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spcAft>
                <a:spcPts val="1200"/>
              </a:spcAft>
              <a:defRPr/>
            </a:pPr>
            <a:endParaRPr lang="en-US" sz="1800" b="1" dirty="0">
              <a:solidFill>
                <a:srgbClr val="254061"/>
              </a:solidFill>
            </a:endParaRPr>
          </a:p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spcAft>
                <a:spcPts val="1200"/>
              </a:spcAft>
              <a:defRPr/>
            </a:pPr>
            <a:r>
              <a:rPr lang="en-US" sz="1800" b="1" dirty="0" smtClean="0">
                <a:solidFill>
                  <a:srgbClr val="254061"/>
                </a:solidFill>
              </a:rPr>
              <a:t>B.                     </a:t>
            </a:r>
          </a:p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spcAft>
                <a:spcPts val="1200"/>
              </a:spcAft>
              <a:defRPr/>
            </a:pPr>
            <a:endParaRPr lang="en-US" sz="1800" b="1" dirty="0">
              <a:solidFill>
                <a:srgbClr val="254061"/>
              </a:solidFill>
            </a:endParaRPr>
          </a:p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spcAft>
                <a:spcPts val="1200"/>
              </a:spcAft>
              <a:defRPr/>
            </a:pPr>
            <a:r>
              <a:rPr lang="en-US" sz="1800" b="1" dirty="0" smtClean="0">
                <a:solidFill>
                  <a:srgbClr val="254061"/>
                </a:solidFill>
              </a:rPr>
              <a:t>C.                     </a:t>
            </a:r>
          </a:p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spcAft>
                <a:spcPts val="1200"/>
              </a:spcAft>
              <a:defRPr/>
            </a:pPr>
            <a:endParaRPr lang="en-US" sz="1800" b="1" dirty="0">
              <a:solidFill>
                <a:srgbClr val="254061"/>
              </a:solidFill>
            </a:endParaRPr>
          </a:p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spcAft>
                <a:spcPts val="1200"/>
              </a:spcAft>
              <a:defRPr/>
            </a:pPr>
            <a:r>
              <a:rPr lang="en-US" sz="1800" b="1" dirty="0" smtClean="0">
                <a:solidFill>
                  <a:srgbClr val="254061"/>
                </a:solidFill>
              </a:rPr>
              <a:t>D.</a:t>
            </a:r>
          </a:p>
          <a:p>
            <a:pPr marL="800100" lvl="1" indent="-342900" eaLnBrk="1" hangingPunct="1">
              <a:lnSpc>
                <a:spcPct val="120000"/>
              </a:lnSpc>
              <a:spcBef>
                <a:spcPct val="20000"/>
              </a:spcBef>
              <a:spcAft>
                <a:spcPts val="1200"/>
              </a:spcAft>
              <a:buFont typeface="+mj-lt"/>
              <a:buAutoNum type="alphaUcPeriod"/>
              <a:defRPr/>
            </a:pPr>
            <a:endParaRPr lang="en-US" sz="1800" b="1" dirty="0" smtClean="0">
              <a:solidFill>
                <a:srgbClr val="254061"/>
              </a:solidFill>
              <a:latin typeface="Arial"/>
              <a:cs typeface="Arial"/>
            </a:endParaRPr>
          </a:p>
          <a:p>
            <a:pPr marL="457200" lvl="1" indent="0" eaLnBrk="1" hangingPunct="1">
              <a:lnSpc>
                <a:spcPct val="120000"/>
              </a:lnSpc>
              <a:spcBef>
                <a:spcPct val="20000"/>
              </a:spcBef>
              <a:spcAft>
                <a:spcPts val="1200"/>
              </a:spcAft>
              <a:defRPr/>
            </a:pPr>
            <a:r>
              <a:rPr lang="en-US" sz="1800" b="1" dirty="0" smtClean="0">
                <a:solidFill>
                  <a:srgbClr val="254061"/>
                </a:solidFill>
                <a:latin typeface="Arial"/>
                <a:cs typeface="Arial"/>
              </a:rPr>
              <a:t>  </a:t>
            </a:r>
            <a:r>
              <a:rPr lang="en-US" sz="1800" b="1" i="1" dirty="0" smtClean="0">
                <a:solidFill>
                  <a:srgbClr val="254061"/>
                </a:solidFill>
                <a:latin typeface="Arial"/>
                <a:cs typeface="Arial"/>
              </a:rPr>
              <a:t> </a:t>
            </a:r>
            <a:endParaRPr lang="en-US" b="1" i="1" dirty="0" smtClean="0">
              <a:solidFill>
                <a:srgbClr val="254061"/>
              </a:solidFill>
              <a:latin typeface="Arial"/>
              <a:cs typeface="Arial"/>
            </a:endParaRPr>
          </a:p>
          <a:p>
            <a:pPr marL="457200" lvl="1" indent="0" eaLnBrk="1" hangingPunct="1">
              <a:lnSpc>
                <a:spcPct val="120000"/>
              </a:lnSpc>
              <a:spcBef>
                <a:spcPct val="20000"/>
              </a:spcBef>
              <a:spcAft>
                <a:spcPts val="1200"/>
              </a:spcAft>
              <a:defRPr/>
            </a:pPr>
            <a:endParaRPr lang="en-US" sz="1800" b="1" i="1" dirty="0" smtClean="0">
              <a:solidFill>
                <a:srgbClr val="254061"/>
              </a:solidFill>
              <a:latin typeface="Arial"/>
              <a:cs typeface="Arial"/>
            </a:endParaRPr>
          </a:p>
          <a:p>
            <a:pPr marL="0" indent="0" eaLnBrk="1" hangingPunct="1">
              <a:spcBef>
                <a:spcPct val="20000"/>
              </a:spcBef>
              <a:spcAft>
                <a:spcPts val="1200"/>
              </a:spcAft>
              <a:defRPr/>
            </a:pPr>
            <a:endParaRPr lang="en-US" sz="1800" b="1" dirty="0" smtClean="0">
              <a:solidFill>
                <a:srgbClr val="25406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800" y="0"/>
            <a:ext cx="4005263" cy="1250950"/>
          </a:xfrm>
          <a:effectLst>
            <a:outerShdw blurRad="50800" dist="38100" dir="2700000" rotWithShape="0">
              <a:srgbClr val="000000">
                <a:alpha val="42999"/>
              </a:srgbClr>
            </a:outerShdw>
          </a:effectLst>
        </p:spPr>
        <p:txBody>
          <a:bodyPr anchor="t"/>
          <a:lstStyle/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charset="0"/>
                <a:ea typeface="ＭＳ Ｐゴシック" charset="0"/>
                <a:cs typeface="ＭＳ Ｐゴシック" charset="0"/>
              </a:rPr>
              <a:t>Assessment</a:t>
            </a:r>
            <a:endParaRPr lang="en-US" dirty="0">
              <a:solidFill>
                <a:srgbClr val="25406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544513" y="955675"/>
            <a:ext cx="5741987" cy="465138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342900" indent="-342900" eaLnBrk="1" hangingPunct="1">
              <a:spcBef>
                <a:spcPct val="20000"/>
              </a:spcBef>
              <a:spcAft>
                <a:spcPts val="1200"/>
              </a:spcAft>
              <a:buFont typeface="+mj-lt"/>
              <a:buAutoNum type="arabicPeriod" startAt="2"/>
              <a:defRPr/>
            </a:pPr>
            <a:r>
              <a:rPr lang="en-US" sz="1800" b="1" dirty="0" smtClean="0">
                <a:solidFill>
                  <a:srgbClr val="254061"/>
                </a:solidFill>
              </a:rPr>
              <a:t>Which equation below is incorrect?</a:t>
            </a:r>
            <a:endParaRPr lang="en-US" sz="1800" b="1" dirty="0" smtClean="0">
              <a:solidFill>
                <a:srgbClr val="254061"/>
              </a:solidFill>
              <a:latin typeface="Arial"/>
              <a:cs typeface="Arial"/>
            </a:endParaRPr>
          </a:p>
          <a:p>
            <a:pPr marL="457200" lvl="1" indent="0" eaLnBrk="1" hangingPunct="1">
              <a:lnSpc>
                <a:spcPct val="120000"/>
              </a:lnSpc>
              <a:spcBef>
                <a:spcPct val="20000"/>
              </a:spcBef>
              <a:spcAft>
                <a:spcPts val="1200"/>
              </a:spcAft>
              <a:defRPr/>
            </a:pPr>
            <a:r>
              <a:rPr lang="en-US" sz="1800" b="1" dirty="0" smtClean="0">
                <a:solidFill>
                  <a:srgbClr val="254061"/>
                </a:solidFill>
                <a:latin typeface="Arial"/>
                <a:cs typeface="Arial"/>
              </a:rPr>
              <a:t>  </a:t>
            </a:r>
            <a:r>
              <a:rPr lang="en-US" sz="1800" b="1" i="1" dirty="0" smtClean="0">
                <a:solidFill>
                  <a:srgbClr val="254061"/>
                </a:solidFill>
                <a:latin typeface="Arial"/>
                <a:cs typeface="Arial"/>
              </a:rPr>
              <a:t> </a:t>
            </a:r>
            <a:endParaRPr lang="en-US" b="1" i="1" dirty="0" smtClean="0">
              <a:solidFill>
                <a:srgbClr val="254061"/>
              </a:solidFill>
              <a:latin typeface="Arial"/>
              <a:cs typeface="Arial"/>
            </a:endParaRPr>
          </a:p>
          <a:p>
            <a:pPr marL="457200" lvl="1" indent="0" eaLnBrk="1" hangingPunct="1">
              <a:lnSpc>
                <a:spcPct val="120000"/>
              </a:lnSpc>
              <a:spcBef>
                <a:spcPct val="20000"/>
              </a:spcBef>
              <a:spcAft>
                <a:spcPts val="1200"/>
              </a:spcAft>
              <a:defRPr/>
            </a:pPr>
            <a:endParaRPr lang="en-US" sz="1800" b="1" i="1" dirty="0" smtClean="0">
              <a:solidFill>
                <a:srgbClr val="254061"/>
              </a:solidFill>
              <a:latin typeface="Arial"/>
              <a:cs typeface="Arial"/>
            </a:endParaRPr>
          </a:p>
          <a:p>
            <a:pPr marL="0" indent="0" eaLnBrk="1" hangingPunct="1">
              <a:spcBef>
                <a:spcPct val="20000"/>
              </a:spcBef>
              <a:spcAft>
                <a:spcPts val="1200"/>
              </a:spcAft>
              <a:defRPr/>
            </a:pPr>
            <a:endParaRPr lang="en-US" sz="1800" b="1" dirty="0" smtClean="0">
              <a:solidFill>
                <a:srgbClr val="254061"/>
              </a:solidFill>
            </a:endParaRPr>
          </a:p>
        </p:txBody>
      </p:sp>
      <p:pic>
        <p:nvPicPr>
          <p:cNvPr id="10245" name="Picture 6" descr="Screen shot 2014-03-05 at 10.37.20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355725"/>
            <a:ext cx="64135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7" descr="Screen shot 2014-03-05 at 11.43.16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163" y="3106738"/>
            <a:ext cx="766762" cy="65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8" descr="Screen shot 2014-03-05 at 11.42.36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5275" y="4225925"/>
            <a:ext cx="957263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8" name="Picture 3" descr="Screen shot 2014-03-05 at 1.06.10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7975" y="2219325"/>
            <a:ext cx="738188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extBox 6"/>
          <p:cNvSpPr txBox="1">
            <a:spLocks noChangeArrowheads="1"/>
          </p:cNvSpPr>
          <p:nvPr/>
        </p:nvSpPr>
        <p:spPr bwMode="auto">
          <a:xfrm>
            <a:off x="519113" y="1381125"/>
            <a:ext cx="4371975" cy="258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Calibri" pitchFamily="34" charset="0"/>
              <a:buAutoNum type="arabicPeriod"/>
            </a:pPr>
            <a:r>
              <a:rPr lang="en-GB" altLang="en-US" sz="1800" b="1" dirty="0">
                <a:solidFill>
                  <a:srgbClr val="254061"/>
                </a:solidFill>
              </a:rPr>
              <a:t>Open the experiment file 17C_ResistanceAndOhmsLaw, and then power on the current sensor and connect it to your software</a:t>
            </a:r>
            <a:r>
              <a:rPr lang="en-US" altLang="en-US" sz="1800" b="1" dirty="0">
                <a:solidFill>
                  <a:srgbClr val="254061"/>
                </a:solidFill>
              </a:rPr>
              <a:t>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b="1" dirty="0">
              <a:solidFill>
                <a:srgbClr val="254061"/>
              </a:solidFill>
            </a:endParaRPr>
          </a:p>
          <a:p>
            <a:pPr eaLnBrk="1" hangingPunct="1">
              <a:spcBef>
                <a:spcPct val="0"/>
              </a:spcBef>
              <a:buFont typeface="Calibri" pitchFamily="34" charset="0"/>
              <a:buAutoNum type="arabicPeriod" startAt="2"/>
            </a:pPr>
            <a:r>
              <a:rPr lang="en-GB" altLang="en-US" sz="1800" b="1" dirty="0">
                <a:solidFill>
                  <a:srgbClr val="254061"/>
                </a:solidFill>
              </a:rPr>
              <a:t>Construct the circuit shown using one battery, a switch, a current sensor, a 10 </a:t>
            </a:r>
            <a:r>
              <a:rPr lang="en-GB" altLang="en-US" sz="1800" b="1" dirty="0" err="1">
                <a:solidFill>
                  <a:srgbClr val="254061"/>
                </a:solidFill>
              </a:rPr>
              <a:t>Ω</a:t>
            </a:r>
            <a:r>
              <a:rPr lang="en-GB" altLang="en-US" sz="1800" b="1" dirty="0">
                <a:solidFill>
                  <a:srgbClr val="254061"/>
                </a:solidFill>
              </a:rPr>
              <a:t> resistor, and any necessary wire modules</a:t>
            </a:r>
            <a:r>
              <a:rPr lang="en-US" altLang="en-US" sz="1800" b="1" dirty="0">
                <a:solidFill>
                  <a:srgbClr val="254061"/>
                </a:solidFill>
              </a:rPr>
              <a:t>.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431800" y="0"/>
            <a:ext cx="4005263" cy="12509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charset="0"/>
                <a:ea typeface="ＭＳ Ｐゴシック" charset="0"/>
                <a:cs typeface="ＭＳ Ｐゴシック" charset="0"/>
              </a:rPr>
              <a:t>Investigation</a:t>
            </a:r>
            <a:endParaRPr lang="en-US" dirty="0">
              <a:solidFill>
                <a:srgbClr val="25406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4350" y="908050"/>
            <a:ext cx="499903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ea typeface="ＭＳ Ｐゴシック" charset="0"/>
                <a:cs typeface="ＭＳ Ｐゴシック" charset="0"/>
              </a:rPr>
              <a:t>Part 1:  Current through different resistors</a:t>
            </a:r>
          </a:p>
        </p:txBody>
      </p:sp>
      <p:pic>
        <p:nvPicPr>
          <p:cNvPr id="8397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0" y="1465263"/>
            <a:ext cx="3341688" cy="296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 bwMode="auto">
          <a:xfrm>
            <a:off x="431800" y="0"/>
            <a:ext cx="4005263" cy="12509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charset="0"/>
                <a:ea typeface="ＭＳ Ｐゴシック" charset="0"/>
                <a:cs typeface="ＭＳ Ｐゴシック" charset="0"/>
              </a:rPr>
              <a:t>Investigation</a:t>
            </a:r>
            <a:endParaRPr lang="en-US" dirty="0">
              <a:solidFill>
                <a:srgbClr val="25406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6019" name="TextBox 6"/>
          <p:cNvSpPr txBox="1">
            <a:spLocks noChangeArrowheads="1"/>
          </p:cNvSpPr>
          <p:nvPr/>
        </p:nvSpPr>
        <p:spPr bwMode="auto">
          <a:xfrm>
            <a:off x="520700" y="1381125"/>
            <a:ext cx="4333875" cy="258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 typeface="Calibri" pitchFamily="34" charset="0"/>
              <a:buAutoNum type="arabicPeriod" startAt="3"/>
            </a:pPr>
            <a:r>
              <a:rPr lang="en-GB" altLang="en-US" sz="1800" b="1" dirty="0">
                <a:solidFill>
                  <a:srgbClr val="254061"/>
                </a:solidFill>
              </a:rPr>
              <a:t>Start data collection, close the switch, and record the measured current in the data table</a:t>
            </a:r>
            <a:r>
              <a:rPr lang="en-US" altLang="en-US" sz="1800" b="1" dirty="0">
                <a:solidFill>
                  <a:srgbClr val="254061"/>
                </a:solidFill>
              </a:rPr>
              <a:t>.</a:t>
            </a:r>
          </a:p>
          <a:p>
            <a:pPr>
              <a:spcBef>
                <a:spcPct val="0"/>
              </a:spcBef>
              <a:buFont typeface="Calibri" pitchFamily="34" charset="0"/>
              <a:buAutoNum type="arabicPeriod" startAt="3"/>
            </a:pPr>
            <a:r>
              <a:rPr lang="en-US" altLang="en-US" sz="1800" b="1" dirty="0">
                <a:solidFill>
                  <a:srgbClr val="254061"/>
                </a:solidFill>
              </a:rPr>
              <a:t>Repeat </a:t>
            </a:r>
            <a:r>
              <a:rPr lang="en-GB" altLang="en-US" sz="1800" b="1" dirty="0">
                <a:solidFill>
                  <a:srgbClr val="254061"/>
                </a:solidFill>
              </a:rPr>
              <a:t>the experiment for the 33 Ω and 100 Ω resistors. Tabulate your results for </a:t>
            </a:r>
            <a:r>
              <a:rPr lang="en-GB" altLang="en-US" sz="1800" b="1" i="1" dirty="0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GB" altLang="en-US" sz="1800" b="1" dirty="0">
                <a:solidFill>
                  <a:srgbClr val="254061"/>
                </a:solidFill>
              </a:rPr>
              <a:t> and </a:t>
            </a:r>
            <a:r>
              <a:rPr lang="en-GB" altLang="en-US" sz="1800" b="1" i="1" dirty="0" smtClean="0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</a:t>
            </a:r>
            <a:endParaRPr lang="en-US" altLang="en-US" sz="1800" b="1" i="1" dirty="0">
              <a:solidFill>
                <a:srgbClr val="25406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altLang="en-US" sz="1800" b="1" dirty="0">
              <a:solidFill>
                <a:srgbClr val="254061"/>
              </a:solidFill>
            </a:endParaRPr>
          </a:p>
          <a:p>
            <a:pPr eaLnBrk="1" hangingPunct="1">
              <a:spcBef>
                <a:spcPct val="0"/>
              </a:spcBef>
              <a:buFont typeface="Calibri" pitchFamily="34" charset="0"/>
              <a:buAutoNum type="arabicPeriod" startAt="4"/>
            </a:pPr>
            <a:endParaRPr lang="en-US" altLang="en-US" sz="1800" b="1" dirty="0">
              <a:solidFill>
                <a:srgbClr val="254061"/>
              </a:solidFill>
            </a:endParaRPr>
          </a:p>
          <a:p>
            <a:pPr eaLnBrk="1" hangingPunct="1">
              <a:spcBef>
                <a:spcPct val="0"/>
              </a:spcBef>
              <a:buFont typeface="Calibri" pitchFamily="34" charset="0"/>
              <a:buAutoNum type="arabicPeriod" startAt="4"/>
            </a:pPr>
            <a:endParaRPr lang="en-US" altLang="en-US" sz="1800" b="1" dirty="0">
              <a:solidFill>
                <a:srgbClr val="25406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4350" y="908050"/>
            <a:ext cx="499903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ea typeface="ＭＳ Ｐゴシック" charset="0"/>
                <a:cs typeface="ＭＳ Ｐゴシック" charset="0"/>
              </a:rPr>
              <a:t>Part 1:  Current through different resistors</a:t>
            </a:r>
          </a:p>
        </p:txBody>
      </p:sp>
      <p:pic>
        <p:nvPicPr>
          <p:cNvPr id="86021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3387725"/>
            <a:ext cx="4410075" cy="154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22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9063" y="1577975"/>
            <a:ext cx="3657600" cy="2424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 bwMode="auto">
          <a:xfrm>
            <a:off x="431800" y="0"/>
            <a:ext cx="4005263" cy="12509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charset="0"/>
                <a:ea typeface="ＭＳ Ｐゴシック" charset="0"/>
                <a:cs typeface="ＭＳ Ｐゴシック" charset="0"/>
              </a:rPr>
              <a:t>Investigation</a:t>
            </a:r>
            <a:endParaRPr lang="en-US" dirty="0">
              <a:solidFill>
                <a:srgbClr val="25406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6019" name="TextBox 6"/>
          <p:cNvSpPr txBox="1">
            <a:spLocks noChangeArrowheads="1"/>
          </p:cNvSpPr>
          <p:nvPr/>
        </p:nvSpPr>
        <p:spPr bwMode="auto">
          <a:xfrm>
            <a:off x="520700" y="1381125"/>
            <a:ext cx="4333875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 typeface="+mj-lt"/>
              <a:buAutoNum type="arabicPeriod" startAt="5"/>
            </a:pPr>
            <a:r>
              <a:rPr lang="en-GB" altLang="en-US" sz="1800" b="1" dirty="0" smtClean="0">
                <a:solidFill>
                  <a:srgbClr val="254061"/>
                </a:solidFill>
              </a:rPr>
              <a:t>Repeat </a:t>
            </a:r>
            <a:r>
              <a:rPr lang="en-GB" altLang="en-US" sz="1800" b="1" dirty="0">
                <a:solidFill>
                  <a:srgbClr val="254061"/>
                </a:solidFill>
              </a:rPr>
              <a:t>the experiment for two other resistors using the spring clip module. You will have to read the resistor values using their </a:t>
            </a:r>
            <a:r>
              <a:rPr lang="en-GB" altLang="en-US" sz="1800" b="1" dirty="0" err="1">
                <a:solidFill>
                  <a:srgbClr val="254061"/>
                </a:solidFill>
              </a:rPr>
              <a:t>colored</a:t>
            </a:r>
            <a:r>
              <a:rPr lang="en-GB" altLang="en-US" sz="1800" b="1" dirty="0">
                <a:solidFill>
                  <a:srgbClr val="254061"/>
                </a:solidFill>
              </a:rPr>
              <a:t> bands. Tabulate your results for </a:t>
            </a:r>
            <a:r>
              <a:rPr lang="en-GB" altLang="en-US" sz="1800" b="1" i="1" dirty="0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GB" altLang="en-US" sz="1800" b="1" dirty="0">
                <a:solidFill>
                  <a:srgbClr val="254061"/>
                </a:solidFill>
              </a:rPr>
              <a:t> and </a:t>
            </a:r>
            <a:r>
              <a:rPr lang="en-GB" altLang="en-US" sz="1800" b="1" i="1" dirty="0" smtClean="0">
                <a:solidFill>
                  <a:srgbClr val="25406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altLang="en-US" sz="1800" b="1" dirty="0" smtClean="0">
                <a:solidFill>
                  <a:srgbClr val="254061"/>
                </a:solidFill>
              </a:rPr>
              <a:t>.</a:t>
            </a:r>
            <a:endParaRPr lang="en-US" altLang="en-US" sz="1800" b="1" dirty="0">
              <a:solidFill>
                <a:srgbClr val="254061"/>
              </a:solidFill>
            </a:endParaRPr>
          </a:p>
          <a:p>
            <a:pPr eaLnBrk="1" hangingPunct="1">
              <a:spcBef>
                <a:spcPct val="0"/>
              </a:spcBef>
              <a:buFont typeface="Calibri" pitchFamily="34" charset="0"/>
              <a:buAutoNum type="arabicPeriod" startAt="4"/>
            </a:pPr>
            <a:endParaRPr lang="en-US" altLang="en-US" sz="1800" b="1" dirty="0">
              <a:solidFill>
                <a:srgbClr val="254061"/>
              </a:solidFill>
            </a:endParaRPr>
          </a:p>
          <a:p>
            <a:pPr eaLnBrk="1" hangingPunct="1">
              <a:spcBef>
                <a:spcPct val="0"/>
              </a:spcBef>
              <a:buFont typeface="Calibri" pitchFamily="34" charset="0"/>
              <a:buAutoNum type="arabicPeriod" startAt="4"/>
            </a:pPr>
            <a:endParaRPr lang="en-US" altLang="en-US" sz="1800" b="1" dirty="0">
              <a:solidFill>
                <a:srgbClr val="25406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4350" y="908050"/>
            <a:ext cx="499903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ea typeface="ＭＳ Ｐゴシック" charset="0"/>
                <a:cs typeface="ＭＳ Ｐゴシック" charset="0"/>
              </a:rPr>
              <a:t>Part 1:  Current through different resistors</a:t>
            </a:r>
          </a:p>
        </p:txBody>
      </p:sp>
      <p:pic>
        <p:nvPicPr>
          <p:cNvPr id="86021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3387725"/>
            <a:ext cx="4410075" cy="154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0743" y="1489983"/>
            <a:ext cx="2599778" cy="249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5641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522288" y="1381125"/>
            <a:ext cx="4035425" cy="64611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+mj-lt"/>
              <a:buAutoNum type="alphaLcPeriod"/>
              <a:defRPr/>
            </a:pP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Graph </a:t>
            </a:r>
            <a:r>
              <a:rPr lang="en-US" sz="1800" b="1" i="1" dirty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I</a:t>
            </a: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 on the vertical axis and </a:t>
            </a:r>
            <a:r>
              <a:rPr lang="en-US" sz="1800" b="1" i="1" dirty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R</a:t>
            </a: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on the horizontal axis.</a:t>
            </a:r>
          </a:p>
        </p:txBody>
      </p:sp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790575" y="2533650"/>
            <a:ext cx="4071938" cy="92392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eaLnBrk="1" hangingPunct="1">
              <a:defRPr/>
            </a:pP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What type of curve best fits this data?</a:t>
            </a:r>
          </a:p>
          <a:p>
            <a:pPr marL="0" eaLnBrk="1" hangingPunct="1">
              <a:defRPr/>
            </a:pPr>
            <a:endParaRPr lang="en-US" sz="1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431800" y="0"/>
            <a:ext cx="4005263" cy="12509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charset="0"/>
                <a:ea typeface="ＭＳ Ｐゴシック" charset="0"/>
                <a:cs typeface="ＭＳ Ｐゴシック" charset="0"/>
              </a:rPr>
              <a:t>Investigation</a:t>
            </a:r>
            <a:endParaRPr lang="en-US" dirty="0">
              <a:solidFill>
                <a:srgbClr val="25406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4350" y="908050"/>
            <a:ext cx="499903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ea typeface="ＭＳ Ｐゴシック" charset="0"/>
                <a:cs typeface="ＭＳ Ｐゴシック" charset="0"/>
              </a:rPr>
              <a:t>Questions</a:t>
            </a:r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5389563" y="1192213"/>
            <a:ext cx="3343275" cy="0"/>
          </a:xfrm>
          <a:prstGeom prst="line">
            <a:avLst/>
          </a:prstGeom>
          <a:ln w="762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8071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5238" y="1562100"/>
            <a:ext cx="3657600" cy="2424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8072" name="Group 23"/>
          <p:cNvGrpSpPr>
            <a:grpSpLocks/>
          </p:cNvGrpSpPr>
          <p:nvPr/>
        </p:nvGrpSpPr>
        <p:grpSpPr bwMode="auto">
          <a:xfrm>
            <a:off x="6018213" y="3457575"/>
            <a:ext cx="1673225" cy="1157288"/>
            <a:chOff x="2375512" y="2582075"/>
            <a:chExt cx="1674040" cy="1157155"/>
          </a:xfrm>
        </p:grpSpPr>
        <p:sp>
          <p:nvSpPr>
            <p:cNvPr id="12" name="Rounded Rectangle 11"/>
            <p:cNvSpPr/>
            <p:nvPr/>
          </p:nvSpPr>
          <p:spPr>
            <a:xfrm>
              <a:off x="2375512" y="3407480"/>
              <a:ext cx="1674040" cy="331750"/>
            </a:xfrm>
            <a:prstGeom prst="roundRect">
              <a:avLst>
                <a:gd name="adj" fmla="val 13558"/>
              </a:avLst>
            </a:prstGeom>
            <a:solidFill>
              <a:schemeClr val="tx1"/>
            </a:solidFill>
            <a:ln w="12700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Ins="45720" anchor="ctr">
              <a:spAutoFit/>
            </a:bodyPr>
            <a:lstStyle/>
            <a:p>
              <a:pPr>
                <a:defRPr/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Select the best fit</a:t>
              </a:r>
            </a:p>
          </p:txBody>
        </p:sp>
        <p:cxnSp>
          <p:nvCxnSpPr>
            <p:cNvPr id="13" name="Straight Arrow Connector 12"/>
            <p:cNvCxnSpPr>
              <a:stCxn id="12" idx="0"/>
            </p:cNvCxnSpPr>
            <p:nvPr/>
          </p:nvCxnSpPr>
          <p:spPr>
            <a:xfrm flipV="1">
              <a:off x="3212531" y="2582075"/>
              <a:ext cx="837021" cy="825405"/>
            </a:xfrm>
            <a:prstGeom prst="straightConnector1">
              <a:avLst/>
            </a:prstGeom>
            <a:ln w="12700">
              <a:solidFill>
                <a:schemeClr val="bg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 bwMode="auto">
          <a:xfrm>
            <a:off x="431800" y="0"/>
            <a:ext cx="4005263" cy="12509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charset="0"/>
                <a:ea typeface="ＭＳ Ｐゴシック" charset="0"/>
                <a:cs typeface="ＭＳ Ｐゴシック" charset="0"/>
              </a:rPr>
              <a:t>Investigation</a:t>
            </a:r>
            <a:endParaRPr lang="en-US" dirty="0">
              <a:solidFill>
                <a:srgbClr val="25406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4350" y="908050"/>
            <a:ext cx="499903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ea typeface="ＭＳ Ｐゴシック" charset="0"/>
                <a:cs typeface="ＭＳ Ｐゴシック" charset="0"/>
              </a:rPr>
              <a:t>Questions</a:t>
            </a:r>
          </a:p>
        </p:txBody>
      </p:sp>
      <p:sp>
        <p:nvSpPr>
          <p:cNvPr id="12" name="TextBox 6"/>
          <p:cNvSpPr txBox="1">
            <a:spLocks noChangeArrowheads="1"/>
          </p:cNvSpPr>
          <p:nvPr/>
        </p:nvSpPr>
        <p:spPr bwMode="auto">
          <a:xfrm>
            <a:off x="528638" y="1381125"/>
            <a:ext cx="4016375" cy="286226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Font typeface="+mj-lt"/>
              <a:buAutoNum type="alphaLcPeriod" startAt="2"/>
              <a:defRPr/>
            </a:pPr>
            <a:r>
              <a:rPr lang="en-GB" sz="1800" b="1" dirty="0" smtClean="0">
                <a:solidFill>
                  <a:schemeClr val="accent1">
                    <a:lumMod val="50000"/>
                  </a:schemeClr>
                </a:solidFill>
              </a:rPr>
              <a:t>Calculate </a:t>
            </a:r>
            <a:r>
              <a:rPr lang="en-GB" sz="1800" b="1" dirty="0">
                <a:solidFill>
                  <a:schemeClr val="accent1">
                    <a:lumMod val="50000"/>
                  </a:schemeClr>
                </a:solidFill>
              </a:rPr>
              <a:t>1/</a:t>
            </a:r>
            <a:r>
              <a:rPr lang="en-GB" sz="18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GB" sz="1800" b="1" dirty="0">
                <a:solidFill>
                  <a:schemeClr val="accent1">
                    <a:lumMod val="50000"/>
                  </a:schemeClr>
                </a:solidFill>
              </a:rPr>
              <a:t> for each resistor. Make a second graph with </a:t>
            </a:r>
            <a:r>
              <a:rPr lang="en-GB" sz="18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1800" b="1" dirty="0">
                <a:solidFill>
                  <a:schemeClr val="accent1">
                    <a:lumMod val="50000"/>
                  </a:schemeClr>
                </a:solidFill>
              </a:rPr>
              <a:t> on the vertical axis and 1/</a:t>
            </a:r>
            <a:r>
              <a:rPr lang="en-GB" sz="18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GB" sz="1800" b="1" dirty="0">
                <a:solidFill>
                  <a:schemeClr val="accent1">
                    <a:lumMod val="50000"/>
                  </a:schemeClr>
                </a:solidFill>
              </a:rPr>
              <a:t> on the horizontal axis to create a linear graph. Fit a line to determine the slope of the data. What is the value of the </a:t>
            </a:r>
            <a:r>
              <a:rPr lang="en-GB" sz="1800" b="1" dirty="0" smtClean="0">
                <a:solidFill>
                  <a:schemeClr val="accent1">
                    <a:lumMod val="50000"/>
                  </a:schemeClr>
                </a:solidFill>
              </a:rPr>
              <a:t>slope?</a:t>
            </a:r>
          </a:p>
          <a:p>
            <a:pPr marL="0" indent="0">
              <a:defRPr/>
            </a:pPr>
            <a:endParaRPr lang="en-GB" sz="1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+mj-lt"/>
              <a:buAutoNum type="alphaLcPeriod" startAt="3"/>
              <a:defRPr/>
            </a:pPr>
            <a:r>
              <a:rPr lang="en-GB" sz="1800" b="1" dirty="0" smtClean="0">
                <a:solidFill>
                  <a:schemeClr val="accent1">
                    <a:lumMod val="50000"/>
                  </a:schemeClr>
                </a:solidFill>
              </a:rPr>
              <a:t>What </a:t>
            </a:r>
            <a:r>
              <a:rPr lang="en-GB" sz="1800" b="1" dirty="0">
                <a:solidFill>
                  <a:schemeClr val="accent1">
                    <a:lumMod val="50000"/>
                  </a:schemeClr>
                </a:solidFill>
              </a:rPr>
              <a:t>does the slope of this graph represent?  </a:t>
            </a:r>
            <a:r>
              <a:rPr lang="en-GB" sz="1800" b="1" dirty="0" smtClean="0">
                <a:solidFill>
                  <a:schemeClr val="accent1">
                    <a:lumMod val="50000"/>
                  </a:schemeClr>
                </a:solidFill>
              </a:rPr>
              <a:t>Why?</a:t>
            </a:r>
            <a:endParaRPr lang="en-US" sz="1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5354638" y="1296988"/>
            <a:ext cx="0" cy="3165475"/>
          </a:xfrm>
          <a:prstGeom prst="line">
            <a:avLst/>
          </a:prstGeom>
          <a:ln w="762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8826500" y="1276350"/>
            <a:ext cx="0" cy="3165475"/>
          </a:xfrm>
          <a:prstGeom prst="line">
            <a:avLst/>
          </a:prstGeom>
          <a:ln w="762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0119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0475" y="1524000"/>
            <a:ext cx="3657600" cy="242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0120" name="Group 23"/>
          <p:cNvGrpSpPr>
            <a:grpSpLocks/>
          </p:cNvGrpSpPr>
          <p:nvPr/>
        </p:nvGrpSpPr>
        <p:grpSpPr bwMode="auto">
          <a:xfrm>
            <a:off x="6018213" y="3457575"/>
            <a:ext cx="1673225" cy="1157288"/>
            <a:chOff x="2375512" y="2582075"/>
            <a:chExt cx="1674040" cy="1157155"/>
          </a:xfrm>
        </p:grpSpPr>
        <p:sp>
          <p:nvSpPr>
            <p:cNvPr id="15" name="Rounded Rectangle 14"/>
            <p:cNvSpPr/>
            <p:nvPr/>
          </p:nvSpPr>
          <p:spPr>
            <a:xfrm>
              <a:off x="2375512" y="3407480"/>
              <a:ext cx="1459623" cy="331750"/>
            </a:xfrm>
            <a:prstGeom prst="roundRect">
              <a:avLst>
                <a:gd name="adj" fmla="val 13558"/>
              </a:avLst>
            </a:prstGeom>
            <a:solidFill>
              <a:schemeClr val="tx1"/>
            </a:solidFill>
            <a:ln w="12700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Ins="45720" anchor="ctr">
              <a:spAutoFit/>
            </a:bodyPr>
            <a:lstStyle/>
            <a:p>
              <a:pPr>
                <a:defRPr/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Select linear fit</a:t>
              </a:r>
            </a:p>
          </p:txBody>
        </p:sp>
        <p:cxnSp>
          <p:nvCxnSpPr>
            <p:cNvPr id="16" name="Straight Arrow Connector 15"/>
            <p:cNvCxnSpPr>
              <a:stCxn id="15" idx="0"/>
            </p:cNvCxnSpPr>
            <p:nvPr/>
          </p:nvCxnSpPr>
          <p:spPr>
            <a:xfrm flipV="1">
              <a:off x="3104529" y="2582075"/>
              <a:ext cx="945023" cy="825405"/>
            </a:xfrm>
            <a:prstGeom prst="straightConnector1">
              <a:avLst/>
            </a:prstGeom>
            <a:ln w="12700">
              <a:solidFill>
                <a:schemeClr val="bg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121" name="Group 23"/>
          <p:cNvGrpSpPr>
            <a:grpSpLocks/>
          </p:cNvGrpSpPr>
          <p:nvPr/>
        </p:nvGrpSpPr>
        <p:grpSpPr bwMode="auto">
          <a:xfrm>
            <a:off x="5181600" y="852488"/>
            <a:ext cx="2038350" cy="1290637"/>
            <a:chOff x="2375512" y="3407649"/>
            <a:chExt cx="2038757" cy="1290282"/>
          </a:xfrm>
        </p:grpSpPr>
        <p:sp>
          <p:nvSpPr>
            <p:cNvPr id="18" name="Rounded Rectangle 17"/>
            <p:cNvSpPr/>
            <p:nvPr/>
          </p:nvSpPr>
          <p:spPr>
            <a:xfrm>
              <a:off x="2375512" y="3407649"/>
              <a:ext cx="1910144" cy="331696"/>
            </a:xfrm>
            <a:prstGeom prst="roundRect">
              <a:avLst>
                <a:gd name="adj" fmla="val 13558"/>
              </a:avLst>
            </a:prstGeom>
            <a:solidFill>
              <a:schemeClr val="tx1"/>
            </a:solidFill>
            <a:ln w="12700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Ins="45720" anchor="ctr">
              <a:spAutoFit/>
            </a:bodyPr>
            <a:lstStyle/>
            <a:p>
              <a:pPr>
                <a:defRPr/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Determine the slope</a:t>
              </a:r>
            </a:p>
          </p:txBody>
        </p:sp>
        <p:cxnSp>
          <p:nvCxnSpPr>
            <p:cNvPr id="19" name="Straight Arrow Connector 18"/>
            <p:cNvCxnSpPr>
              <a:stCxn id="18" idx="2"/>
            </p:cNvCxnSpPr>
            <p:nvPr/>
          </p:nvCxnSpPr>
          <p:spPr>
            <a:xfrm>
              <a:off x="3331378" y="3739345"/>
              <a:ext cx="1082891" cy="958586"/>
            </a:xfrm>
            <a:prstGeom prst="straightConnector1">
              <a:avLst/>
            </a:prstGeom>
            <a:ln w="12700">
              <a:solidFill>
                <a:schemeClr val="bg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extBox 6"/>
          <p:cNvSpPr txBox="1">
            <a:spLocks noChangeArrowheads="1"/>
          </p:cNvSpPr>
          <p:nvPr/>
        </p:nvSpPr>
        <p:spPr bwMode="auto">
          <a:xfrm>
            <a:off x="522288" y="1389063"/>
            <a:ext cx="3914775" cy="2308324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Font typeface="+mj-lt"/>
              <a:buAutoNum type="arabicPeriod"/>
              <a:defRPr/>
            </a:pP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Power on the voltage sensor and connect it to your software. Advance to Page 2 of the SPARKvue file.</a:t>
            </a:r>
          </a:p>
          <a:p>
            <a:pPr>
              <a:buFont typeface="+mj-lt"/>
              <a:buAutoNum type="arabicPeriod"/>
              <a:defRPr/>
            </a:pPr>
            <a:endParaRPr lang="en-US" sz="1800" b="1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+mj-lt"/>
              <a:buAutoNum type="arabicPeriod"/>
              <a:defRPr/>
            </a:pP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Replace the resistor with the bulb and connect the voltage sensor across the bulb.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431800" y="0"/>
            <a:ext cx="4005263" cy="12509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charset="0"/>
                <a:ea typeface="ＭＳ Ｐゴシック" charset="0"/>
                <a:cs typeface="ＭＳ Ｐゴシック" charset="0"/>
              </a:rPr>
              <a:t>Investigation</a:t>
            </a:r>
            <a:endParaRPr lang="en-US" dirty="0">
              <a:solidFill>
                <a:srgbClr val="25406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4350" y="908050"/>
            <a:ext cx="499903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ea typeface="ＭＳ Ｐゴシック" charset="0"/>
                <a:cs typeface="ＭＳ Ｐゴシック" charset="0"/>
              </a:rPr>
              <a:t>Part 2:  Resistance of a light bulb</a:t>
            </a:r>
          </a:p>
        </p:txBody>
      </p:sp>
      <p:pic>
        <p:nvPicPr>
          <p:cNvPr id="92165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590550"/>
            <a:ext cx="2797175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extBox 6"/>
          <p:cNvSpPr txBox="1">
            <a:spLocks noChangeArrowheads="1"/>
          </p:cNvSpPr>
          <p:nvPr/>
        </p:nvSpPr>
        <p:spPr bwMode="auto">
          <a:xfrm>
            <a:off x="522288" y="1389063"/>
            <a:ext cx="3914775" cy="175418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Font typeface="+mj-lt"/>
              <a:buAutoNum type="arabicPeriod" startAt="2"/>
              <a:defRPr/>
            </a:pP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Measure the current through and the voltage across the illuminated bulb. </a:t>
            </a:r>
          </a:p>
          <a:p>
            <a:pPr>
              <a:buFont typeface="+mj-lt"/>
              <a:buAutoNum type="arabicPeriod" startAt="2"/>
              <a:defRPr/>
            </a:pPr>
            <a:endParaRPr lang="en-US" sz="1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+mj-lt"/>
              <a:buAutoNum type="arabicPeriod" startAt="2"/>
              <a:defRPr/>
            </a:pP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Calculate the resistance of the lamp using Ohm's law: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431800" y="0"/>
            <a:ext cx="4005263" cy="12509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charset="0"/>
                <a:ea typeface="ＭＳ Ｐゴシック" charset="0"/>
                <a:cs typeface="ＭＳ Ｐゴシック" charset="0"/>
              </a:rPr>
              <a:t>Investigation</a:t>
            </a:r>
            <a:endParaRPr lang="en-US" dirty="0">
              <a:solidFill>
                <a:srgbClr val="25406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4350" y="908050"/>
            <a:ext cx="499903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ea typeface="ＭＳ Ｐゴシック" charset="0"/>
                <a:cs typeface="ＭＳ Ｐゴシック" charset="0"/>
              </a:rPr>
              <a:t>Part 2:  Resistance of a light bulb</a:t>
            </a:r>
          </a:p>
        </p:txBody>
      </p:sp>
      <p:pic>
        <p:nvPicPr>
          <p:cNvPr id="94213" name="Picture 1" descr="Screen shot 2014-03-05 at 12.06.1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7325" y="3602038"/>
            <a:ext cx="1525588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4214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8225" y="1606550"/>
            <a:ext cx="3657600" cy="242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 bwMode="auto">
          <a:xfrm>
            <a:off x="431800" y="0"/>
            <a:ext cx="4005263" cy="12509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charset="0"/>
                <a:ea typeface="ＭＳ Ｐゴシック" charset="0"/>
                <a:cs typeface="ＭＳ Ｐゴシック" charset="0"/>
              </a:rPr>
              <a:t>Investigation</a:t>
            </a:r>
            <a:endParaRPr lang="en-US" dirty="0">
              <a:solidFill>
                <a:srgbClr val="25406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4350" y="908050"/>
            <a:ext cx="499903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ea typeface="ＭＳ Ｐゴシック" charset="0"/>
                <a:cs typeface="ＭＳ Ｐゴシック" charset="0"/>
              </a:rPr>
              <a:t>Questions for Part 2</a:t>
            </a:r>
          </a:p>
        </p:txBody>
      </p:sp>
      <p:sp>
        <p:nvSpPr>
          <p:cNvPr id="6" name="TextBox 6"/>
          <p:cNvSpPr txBox="1">
            <a:spLocks noChangeArrowheads="1"/>
          </p:cNvSpPr>
          <p:nvPr/>
        </p:nvSpPr>
        <p:spPr bwMode="auto">
          <a:xfrm>
            <a:off x="522288" y="1389063"/>
            <a:ext cx="4051300" cy="230822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Font typeface="+mj-lt"/>
              <a:buAutoNum type="alphaLcPeriod"/>
              <a:defRPr/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</a:rPr>
              <a:t>What is the resistance of the lamp? </a:t>
            </a: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marL="0" indent="0">
              <a:defRPr/>
            </a:pPr>
            <a:endParaRPr lang="en-US" sz="1800" b="1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+mj-lt"/>
              <a:buAutoNum type="alphaLcPeriod" startAt="2"/>
              <a:defRPr/>
            </a:pP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</a:rPr>
              <a:t>Imagine you have a complicated circuit containing many resistors. </a:t>
            </a: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How </a:t>
            </a: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can you </a:t>
            </a: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</a:rPr>
              <a:t>use Ohm's law to find the </a:t>
            </a: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resistance </a:t>
            </a: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</a:rPr>
              <a:t>of the entire </a:t>
            </a: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circuit</a:t>
            </a:r>
            <a:r>
              <a:rPr lang="en-US" sz="1800" b="1" dirty="0">
                <a:solidFill>
                  <a:schemeClr val="accent1">
                    <a:lumMod val="50000"/>
                  </a:schemeClr>
                </a:solidFill>
              </a:rPr>
              <a:t>?</a:t>
            </a:r>
          </a:p>
        </p:txBody>
      </p:sp>
      <p:pic>
        <p:nvPicPr>
          <p:cNvPr id="96261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590550"/>
            <a:ext cx="2797175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800" y="0"/>
            <a:ext cx="4005263" cy="1250950"/>
          </a:xfrm>
          <a:effectLst>
            <a:outerShdw blurRad="50800" dist="38100" dir="2700000" rotWithShape="0">
              <a:srgbClr val="000000">
                <a:alpha val="42999"/>
              </a:srgbClr>
            </a:outerShdw>
          </a:effectLst>
        </p:spPr>
        <p:txBody>
          <a:bodyPr anchor="t"/>
          <a:lstStyle/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charset="0"/>
                <a:ea typeface="ＭＳ Ｐゴシック" charset="0"/>
                <a:cs typeface="ＭＳ Ｐゴシック" charset="0"/>
              </a:rPr>
              <a:t>Assessment</a:t>
            </a:r>
            <a:endParaRPr lang="en-US" dirty="0">
              <a:solidFill>
                <a:srgbClr val="25406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62" name="Content Placeholder 2"/>
          <p:cNvSpPr txBox="1">
            <a:spLocks/>
          </p:cNvSpPr>
          <p:nvPr/>
        </p:nvSpPr>
        <p:spPr bwMode="auto">
          <a:xfrm>
            <a:off x="544513" y="955675"/>
            <a:ext cx="8139112" cy="2938463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342900" indent="-342900" eaLnBrk="1" hangingPunct="1">
              <a:spcBef>
                <a:spcPct val="2000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US" sz="1800" b="1" dirty="0" smtClean="0">
                <a:solidFill>
                  <a:srgbClr val="254061"/>
                </a:solidFill>
              </a:rPr>
              <a:t>Which materials listed below are conductors?</a:t>
            </a:r>
          </a:p>
          <a:p>
            <a:pPr marL="800100" lvl="1" indent="-342900" eaLnBrk="1" hangingPunct="1">
              <a:spcBef>
                <a:spcPct val="20000"/>
              </a:spcBef>
              <a:spcAft>
                <a:spcPts val="1200"/>
              </a:spcAft>
              <a:buFont typeface="+mj-lt"/>
              <a:buAutoNum type="alphaLcPeriod"/>
              <a:defRPr/>
            </a:pPr>
            <a:r>
              <a:rPr lang="en-US" sz="1800" b="1" dirty="0" smtClean="0">
                <a:solidFill>
                  <a:srgbClr val="254061"/>
                </a:solidFill>
                <a:cs typeface="ＭＳ Ｐゴシック" charset="0"/>
              </a:rPr>
              <a:t> aluminum</a:t>
            </a:r>
            <a:endParaRPr lang="en-US" b="1" baseline="-25000" dirty="0" smtClean="0">
              <a:solidFill>
                <a:srgbClr val="254061"/>
              </a:solidFill>
              <a:cs typeface="ＭＳ Ｐゴシック" charset="0"/>
            </a:endParaRPr>
          </a:p>
          <a:p>
            <a:pPr marL="800100" lvl="1" indent="-342900" eaLnBrk="1" hangingPunct="1">
              <a:spcBef>
                <a:spcPct val="20000"/>
              </a:spcBef>
              <a:spcAft>
                <a:spcPts val="1200"/>
              </a:spcAft>
              <a:buFont typeface="+mj-lt"/>
              <a:buAutoNum type="alphaLcPeriod"/>
              <a:defRPr/>
            </a:pPr>
            <a:r>
              <a:rPr lang="en-US" sz="1800" b="1" dirty="0" smtClean="0">
                <a:solidFill>
                  <a:srgbClr val="254061"/>
                </a:solidFill>
                <a:cs typeface="ＭＳ Ｐゴシック" charset="0"/>
              </a:rPr>
              <a:t> rubber</a:t>
            </a:r>
            <a:endParaRPr lang="en-US" b="1" dirty="0" smtClean="0">
              <a:solidFill>
                <a:srgbClr val="254061"/>
              </a:solidFill>
              <a:cs typeface="ＭＳ Ｐゴシック" charset="0"/>
            </a:endParaRPr>
          </a:p>
          <a:p>
            <a:pPr marL="800100" lvl="1" indent="-342900" eaLnBrk="1" hangingPunct="1">
              <a:spcBef>
                <a:spcPct val="20000"/>
              </a:spcBef>
              <a:spcAft>
                <a:spcPts val="1200"/>
              </a:spcAft>
              <a:buFont typeface="+mj-lt"/>
              <a:buAutoNum type="alphaLcPeriod"/>
              <a:defRPr/>
            </a:pPr>
            <a:r>
              <a:rPr lang="en-US" sz="1800" b="1" dirty="0" smtClean="0">
                <a:solidFill>
                  <a:srgbClr val="254061"/>
                </a:solidFill>
                <a:cs typeface="ＭＳ Ｐゴシック" charset="0"/>
              </a:rPr>
              <a:t> copper</a:t>
            </a:r>
            <a:endParaRPr lang="en-US" b="1" baseline="-25000" dirty="0" smtClean="0">
              <a:solidFill>
                <a:srgbClr val="254061"/>
              </a:solidFill>
              <a:cs typeface="ＭＳ Ｐゴシック" charset="0"/>
            </a:endParaRPr>
          </a:p>
          <a:p>
            <a:pPr marL="800100" lvl="1" indent="-342900" eaLnBrk="1" hangingPunct="1">
              <a:spcBef>
                <a:spcPct val="20000"/>
              </a:spcBef>
              <a:spcAft>
                <a:spcPts val="1200"/>
              </a:spcAft>
              <a:buFont typeface="+mj-lt"/>
              <a:buAutoNum type="alphaLcPeriod"/>
              <a:defRPr/>
            </a:pPr>
            <a:r>
              <a:rPr lang="en-US" sz="1800" b="1" dirty="0" smtClean="0">
                <a:solidFill>
                  <a:srgbClr val="254061"/>
                </a:solidFill>
                <a:cs typeface="ＭＳ Ｐゴシック" charset="0"/>
              </a:rPr>
              <a:t> gold</a:t>
            </a:r>
          </a:p>
          <a:p>
            <a:pPr marL="800100" lvl="1" indent="-342900" eaLnBrk="1" hangingPunct="1">
              <a:spcBef>
                <a:spcPct val="20000"/>
              </a:spcBef>
              <a:spcAft>
                <a:spcPts val="1200"/>
              </a:spcAft>
              <a:buFont typeface="+mj-lt"/>
              <a:buAutoNum type="alphaLcPeriod"/>
              <a:defRPr/>
            </a:pPr>
            <a:r>
              <a:rPr lang="en-US" sz="1800" b="1" dirty="0" smtClean="0">
                <a:solidFill>
                  <a:srgbClr val="254061"/>
                </a:solidFill>
                <a:cs typeface="ＭＳ Ｐゴシック" charset="0"/>
              </a:rPr>
              <a:t> diamond</a:t>
            </a:r>
          </a:p>
          <a:p>
            <a:pPr marL="0" indent="0" eaLnBrk="1" hangingPunct="1">
              <a:spcBef>
                <a:spcPct val="20000"/>
              </a:spcBef>
              <a:spcAft>
                <a:spcPts val="1200"/>
              </a:spcAft>
              <a:defRPr/>
            </a:pPr>
            <a:endParaRPr lang="en-US" sz="1800" b="1" dirty="0" smtClean="0">
              <a:solidFill>
                <a:srgbClr val="25406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800" y="0"/>
            <a:ext cx="4005263" cy="1250950"/>
          </a:xfrm>
          <a:effectLst>
            <a:outerShdw blurRad="50800" dist="38100" dir="2700000" rotWithShape="0">
              <a:srgbClr val="000000">
                <a:alpha val="42999"/>
              </a:srgbClr>
            </a:outerShdw>
          </a:effectLst>
        </p:spPr>
        <p:txBody>
          <a:bodyPr anchor="t"/>
          <a:lstStyle/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charset="0"/>
                <a:ea typeface="ＭＳ Ｐゴシック" charset="0"/>
                <a:cs typeface="ＭＳ Ｐゴシック" charset="0"/>
              </a:rPr>
              <a:t>Assessment</a:t>
            </a:r>
            <a:endParaRPr lang="en-US" dirty="0">
              <a:solidFill>
                <a:srgbClr val="25406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62" name="Content Placeholder 2"/>
          <p:cNvSpPr txBox="1">
            <a:spLocks/>
          </p:cNvSpPr>
          <p:nvPr/>
        </p:nvSpPr>
        <p:spPr bwMode="auto">
          <a:xfrm>
            <a:off x="544513" y="955675"/>
            <a:ext cx="5595937" cy="2938463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342900" indent="-342900" eaLnBrk="1" hangingPunct="1">
              <a:spcBef>
                <a:spcPct val="20000"/>
              </a:spcBef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US" sz="1800" b="1" dirty="0" smtClean="0">
                <a:solidFill>
                  <a:srgbClr val="254061"/>
                </a:solidFill>
              </a:rPr>
              <a:t>Which materials listed below are conductors?</a:t>
            </a:r>
          </a:p>
          <a:p>
            <a:pPr marL="800100" lvl="1" indent="-342900" eaLnBrk="1" hangingPunct="1">
              <a:spcBef>
                <a:spcPct val="20000"/>
              </a:spcBef>
              <a:spcAft>
                <a:spcPts val="1200"/>
              </a:spcAft>
              <a:buFont typeface="+mj-lt"/>
              <a:buAutoNum type="alphaLcPeriod"/>
              <a:defRPr/>
            </a:pPr>
            <a:r>
              <a:rPr lang="en-US" sz="1800" b="1" dirty="0" smtClean="0">
                <a:solidFill>
                  <a:srgbClr val="254061"/>
                </a:solidFill>
                <a:cs typeface="ＭＳ Ｐゴシック" charset="0"/>
              </a:rPr>
              <a:t> </a:t>
            </a:r>
            <a:r>
              <a:rPr lang="en-US" sz="1800" b="1" dirty="0" smtClean="0">
                <a:solidFill>
                  <a:srgbClr val="800000"/>
                </a:solidFill>
                <a:cs typeface="ＭＳ Ｐゴシック" charset="0"/>
              </a:rPr>
              <a:t>aluminum</a:t>
            </a:r>
            <a:endParaRPr lang="en-US" b="1" baseline="-25000" dirty="0" smtClean="0">
              <a:solidFill>
                <a:srgbClr val="800000"/>
              </a:solidFill>
              <a:cs typeface="ＭＳ Ｐゴシック" charset="0"/>
            </a:endParaRPr>
          </a:p>
          <a:p>
            <a:pPr marL="800100" lvl="1" indent="-342900" eaLnBrk="1" hangingPunct="1">
              <a:spcBef>
                <a:spcPct val="20000"/>
              </a:spcBef>
              <a:spcAft>
                <a:spcPts val="1200"/>
              </a:spcAft>
              <a:buFont typeface="+mj-lt"/>
              <a:buAutoNum type="alphaLcPeriod"/>
              <a:defRPr/>
            </a:pPr>
            <a:r>
              <a:rPr lang="en-US" sz="1800" b="1" dirty="0" smtClean="0">
                <a:solidFill>
                  <a:srgbClr val="254061"/>
                </a:solidFill>
                <a:cs typeface="ＭＳ Ｐゴシック" charset="0"/>
              </a:rPr>
              <a:t> rubber</a:t>
            </a:r>
            <a:endParaRPr lang="en-US" b="1" dirty="0" smtClean="0">
              <a:solidFill>
                <a:srgbClr val="254061"/>
              </a:solidFill>
              <a:cs typeface="ＭＳ Ｐゴシック" charset="0"/>
            </a:endParaRPr>
          </a:p>
          <a:p>
            <a:pPr marL="800100" lvl="1" indent="-342900" eaLnBrk="1" hangingPunct="1">
              <a:spcBef>
                <a:spcPct val="20000"/>
              </a:spcBef>
              <a:spcAft>
                <a:spcPts val="1200"/>
              </a:spcAft>
              <a:buFont typeface="+mj-lt"/>
              <a:buAutoNum type="alphaLcPeriod"/>
              <a:defRPr/>
            </a:pPr>
            <a:r>
              <a:rPr lang="en-US" sz="1800" b="1" dirty="0" smtClean="0">
                <a:solidFill>
                  <a:srgbClr val="800000"/>
                </a:solidFill>
                <a:cs typeface="ＭＳ Ｐゴシック" charset="0"/>
              </a:rPr>
              <a:t> copper</a:t>
            </a:r>
            <a:endParaRPr lang="en-US" b="1" baseline="-25000" dirty="0" smtClean="0">
              <a:solidFill>
                <a:srgbClr val="800000"/>
              </a:solidFill>
              <a:cs typeface="ＭＳ Ｐゴシック" charset="0"/>
            </a:endParaRPr>
          </a:p>
          <a:p>
            <a:pPr marL="800100" lvl="1" indent="-342900" eaLnBrk="1" hangingPunct="1">
              <a:spcBef>
                <a:spcPct val="20000"/>
              </a:spcBef>
              <a:spcAft>
                <a:spcPts val="1200"/>
              </a:spcAft>
              <a:buFont typeface="+mj-lt"/>
              <a:buAutoNum type="alphaLcPeriod"/>
              <a:defRPr/>
            </a:pPr>
            <a:r>
              <a:rPr lang="en-US" sz="1800" b="1" dirty="0" smtClean="0">
                <a:solidFill>
                  <a:srgbClr val="800000"/>
                </a:solidFill>
                <a:cs typeface="ＭＳ Ｐゴシック" charset="0"/>
              </a:rPr>
              <a:t> gold</a:t>
            </a:r>
          </a:p>
          <a:p>
            <a:pPr marL="800100" lvl="1" indent="-342900" eaLnBrk="1" hangingPunct="1">
              <a:spcBef>
                <a:spcPct val="20000"/>
              </a:spcBef>
              <a:spcAft>
                <a:spcPts val="1200"/>
              </a:spcAft>
              <a:buFont typeface="+mj-lt"/>
              <a:buAutoNum type="alphaLcPeriod"/>
              <a:defRPr/>
            </a:pPr>
            <a:r>
              <a:rPr lang="en-US" sz="1800" b="1" dirty="0" smtClean="0">
                <a:solidFill>
                  <a:srgbClr val="254061"/>
                </a:solidFill>
                <a:cs typeface="ＭＳ Ｐゴシック" charset="0"/>
              </a:rPr>
              <a:t> diamond</a:t>
            </a:r>
          </a:p>
          <a:p>
            <a:pPr marL="0" indent="0" eaLnBrk="1" hangingPunct="1">
              <a:spcBef>
                <a:spcPct val="20000"/>
              </a:spcBef>
              <a:spcAft>
                <a:spcPts val="1200"/>
              </a:spcAft>
              <a:defRPr/>
            </a:pPr>
            <a:endParaRPr lang="en-US" sz="1800" b="1" dirty="0" smtClean="0">
              <a:solidFill>
                <a:srgbClr val="25406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800" y="0"/>
            <a:ext cx="4005263" cy="1250950"/>
          </a:xfrm>
          <a:effectLst>
            <a:outerShdw blurRad="50800" dist="38100" dir="2700000" rotWithShape="0">
              <a:srgbClr val="000000">
                <a:alpha val="42999"/>
              </a:srgbClr>
            </a:outerShdw>
          </a:effectLst>
        </p:spPr>
        <p:txBody>
          <a:bodyPr anchor="t"/>
          <a:lstStyle/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charset="0"/>
                <a:ea typeface="ＭＳ Ｐゴシック" charset="0"/>
                <a:cs typeface="ＭＳ Ｐゴシック" charset="0"/>
              </a:rPr>
              <a:t>Assessment</a:t>
            </a:r>
            <a:endParaRPr lang="en-US" dirty="0">
              <a:solidFill>
                <a:srgbClr val="25406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291" name="Content Placeholder 2"/>
          <p:cNvSpPr txBox="1">
            <a:spLocks/>
          </p:cNvSpPr>
          <p:nvPr/>
        </p:nvSpPr>
        <p:spPr bwMode="auto">
          <a:xfrm>
            <a:off x="546100" y="955675"/>
            <a:ext cx="5838825" cy="293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Aft>
                <a:spcPts val="1200"/>
              </a:spcAft>
              <a:buFont typeface="Calibri" pitchFamily="34" charset="0"/>
              <a:buAutoNum type="arabicPeriod" startAt="3"/>
            </a:pPr>
            <a:r>
              <a:rPr lang="en-US" altLang="en-US" sz="1800" b="1" dirty="0">
                <a:solidFill>
                  <a:srgbClr val="254061"/>
                </a:solidFill>
              </a:rPr>
              <a:t>What is the voltage drop across a 50 </a:t>
            </a:r>
            <a:r>
              <a:rPr lang="el-GR" altLang="en-US" sz="1800" b="1" dirty="0">
                <a:solidFill>
                  <a:srgbClr val="254061"/>
                </a:solidFill>
              </a:rPr>
              <a:t>Ω</a:t>
            </a:r>
            <a:r>
              <a:rPr lang="en-US" altLang="en-US" sz="1800" b="1" dirty="0">
                <a:solidFill>
                  <a:srgbClr val="254061"/>
                </a:solidFill>
              </a:rPr>
              <a:t> resistor when a current of 0.10 A flows through it? </a:t>
            </a:r>
          </a:p>
          <a:p>
            <a:pPr eaLnBrk="1" hangingPunct="1">
              <a:spcAft>
                <a:spcPts val="1200"/>
              </a:spcAft>
              <a:buFont typeface="Calibri" pitchFamily="34" charset="0"/>
              <a:buAutoNum type="arabicPeriod" startAt="3"/>
            </a:pPr>
            <a:endParaRPr lang="en-US" altLang="en-US" sz="1800" b="1" dirty="0">
              <a:solidFill>
                <a:srgbClr val="254061"/>
              </a:solidFill>
            </a:endParaRPr>
          </a:p>
          <a:p>
            <a:pPr eaLnBrk="1" hangingPunct="1">
              <a:spcAft>
                <a:spcPts val="1200"/>
              </a:spcAft>
              <a:buFont typeface="Calibri" pitchFamily="34" charset="0"/>
              <a:buAutoNum type="arabicPeriod" startAt="4"/>
            </a:pPr>
            <a:r>
              <a:rPr lang="en-US" altLang="en-US" sz="1800" b="1" dirty="0">
                <a:solidFill>
                  <a:srgbClr val="254061"/>
                </a:solidFill>
              </a:rPr>
              <a:t>What is the current through a 10 </a:t>
            </a:r>
            <a:r>
              <a:rPr lang="el-GR" altLang="en-US" sz="1800" b="1" dirty="0">
                <a:solidFill>
                  <a:srgbClr val="254061"/>
                </a:solidFill>
              </a:rPr>
              <a:t>Ω</a:t>
            </a:r>
            <a:r>
              <a:rPr lang="en-US" altLang="en-US" sz="1800" b="1" dirty="0">
                <a:solidFill>
                  <a:srgbClr val="254061"/>
                </a:solidFill>
              </a:rPr>
              <a:t> resistor when it is connected directly to a 15 V battery?</a:t>
            </a:r>
          </a:p>
          <a:p>
            <a:pPr eaLnBrk="1" hangingPunct="1">
              <a:spcAft>
                <a:spcPts val="1200"/>
              </a:spcAft>
              <a:buFontTx/>
              <a:buNone/>
            </a:pPr>
            <a:endParaRPr lang="en-US" altLang="en-US" sz="1800" b="1" dirty="0">
              <a:solidFill>
                <a:srgbClr val="254061"/>
              </a:solidFill>
            </a:endParaRPr>
          </a:p>
          <a:p>
            <a:pPr eaLnBrk="1" hangingPunct="1">
              <a:spcAft>
                <a:spcPts val="1200"/>
              </a:spcAft>
              <a:buFont typeface="Calibri" pitchFamily="34" charset="0"/>
              <a:buAutoNum type="arabicPeriod" startAt="5"/>
            </a:pPr>
            <a:r>
              <a:rPr lang="en-US" altLang="en-US" sz="1800" b="1" dirty="0">
                <a:solidFill>
                  <a:srgbClr val="254061"/>
                </a:solidFill>
              </a:rPr>
              <a:t>How do you connect a voltmeter to measure the voltage across a circuit element? </a:t>
            </a:r>
          </a:p>
          <a:p>
            <a:pPr eaLnBrk="1" hangingPunct="1">
              <a:spcAft>
                <a:spcPts val="1200"/>
              </a:spcAft>
              <a:buFont typeface="Calibri" pitchFamily="34" charset="0"/>
              <a:buAutoNum type="arabicPeriod" startAt="3"/>
            </a:pPr>
            <a:endParaRPr lang="en-US" altLang="en-US" sz="1800" b="1" dirty="0">
              <a:solidFill>
                <a:srgbClr val="25406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800" y="0"/>
            <a:ext cx="4005263" cy="1250950"/>
          </a:xfrm>
          <a:effectLst>
            <a:outerShdw blurRad="50800" dist="38100" dir="2700000" rotWithShape="0">
              <a:srgbClr val="000000">
                <a:alpha val="42999"/>
              </a:srgbClr>
            </a:outerShdw>
          </a:effectLst>
        </p:spPr>
        <p:txBody>
          <a:bodyPr anchor="t"/>
          <a:lstStyle/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charset="0"/>
                <a:ea typeface="ＭＳ Ｐゴシック" charset="0"/>
                <a:cs typeface="ＭＳ Ｐゴシック" charset="0"/>
              </a:rPr>
              <a:t>Assessment</a:t>
            </a:r>
            <a:endParaRPr lang="en-US" dirty="0">
              <a:solidFill>
                <a:srgbClr val="25406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544513" y="955675"/>
            <a:ext cx="5741987" cy="3122613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342900" indent="-342900" eaLnBrk="1" hangingPunct="1">
              <a:spcBef>
                <a:spcPct val="20000"/>
              </a:spcBef>
              <a:spcAft>
                <a:spcPts val="1200"/>
              </a:spcAft>
              <a:buFont typeface="+mj-lt"/>
              <a:buAutoNum type="arabicPeriod" startAt="2"/>
              <a:defRPr/>
            </a:pPr>
            <a:r>
              <a:rPr lang="en-US" sz="1800" b="1" dirty="0" smtClean="0">
                <a:solidFill>
                  <a:srgbClr val="254061"/>
                </a:solidFill>
              </a:rPr>
              <a:t>Which equation below is incorrect?</a:t>
            </a:r>
            <a:endParaRPr lang="en-US" sz="1800" b="1" dirty="0" smtClean="0">
              <a:solidFill>
                <a:srgbClr val="254061"/>
              </a:solidFill>
              <a:latin typeface="Arial"/>
              <a:cs typeface="Arial"/>
            </a:endParaRPr>
          </a:p>
          <a:p>
            <a:pPr marL="457200" lvl="1" indent="0" eaLnBrk="1" hangingPunct="1">
              <a:lnSpc>
                <a:spcPct val="120000"/>
              </a:lnSpc>
              <a:spcBef>
                <a:spcPct val="20000"/>
              </a:spcBef>
              <a:spcAft>
                <a:spcPts val="1200"/>
              </a:spcAft>
              <a:defRPr/>
            </a:pPr>
            <a:r>
              <a:rPr lang="en-US" sz="1800" b="1" dirty="0" smtClean="0">
                <a:solidFill>
                  <a:srgbClr val="254061"/>
                </a:solidFill>
                <a:latin typeface="Arial"/>
                <a:cs typeface="Arial"/>
              </a:rPr>
              <a:t>  </a:t>
            </a:r>
            <a:r>
              <a:rPr lang="en-US" sz="1800" b="1" i="1" dirty="0" smtClean="0">
                <a:solidFill>
                  <a:srgbClr val="254061"/>
                </a:solidFill>
                <a:latin typeface="Arial"/>
                <a:cs typeface="Arial"/>
              </a:rPr>
              <a:t> </a:t>
            </a:r>
            <a:endParaRPr lang="en-US" b="1" i="1" dirty="0" smtClean="0">
              <a:solidFill>
                <a:srgbClr val="254061"/>
              </a:solidFill>
              <a:latin typeface="Arial"/>
              <a:cs typeface="Arial"/>
            </a:endParaRPr>
          </a:p>
          <a:p>
            <a:pPr marL="457200" lvl="1" indent="0" eaLnBrk="1" hangingPunct="1">
              <a:lnSpc>
                <a:spcPct val="120000"/>
              </a:lnSpc>
              <a:spcBef>
                <a:spcPct val="20000"/>
              </a:spcBef>
              <a:spcAft>
                <a:spcPts val="1200"/>
              </a:spcAft>
              <a:defRPr/>
            </a:pPr>
            <a:endParaRPr lang="en-US" sz="1800" b="1" i="1" dirty="0" smtClean="0">
              <a:solidFill>
                <a:srgbClr val="254061"/>
              </a:solidFill>
              <a:latin typeface="Arial"/>
              <a:cs typeface="Arial"/>
            </a:endParaRPr>
          </a:p>
          <a:p>
            <a:pPr marL="0" indent="0" eaLnBrk="1" hangingPunct="1">
              <a:spcBef>
                <a:spcPct val="20000"/>
              </a:spcBef>
              <a:spcAft>
                <a:spcPts val="1200"/>
              </a:spcAft>
              <a:defRPr/>
            </a:pPr>
            <a:endParaRPr lang="en-US" sz="1800" b="1" dirty="0" smtClean="0">
              <a:solidFill>
                <a:srgbClr val="254061"/>
              </a:solidFill>
            </a:endParaRPr>
          </a:p>
        </p:txBody>
      </p:sp>
      <p:pic>
        <p:nvPicPr>
          <p:cNvPr id="102404" name="Picture 6" descr="Screen shot 2014-03-05 at 10.37.20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0325" y="1425575"/>
            <a:ext cx="64135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904875" y="1527175"/>
            <a:ext cx="5381625" cy="1387475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indent="0" eaLnBrk="1" hangingPunct="1">
              <a:spcBef>
                <a:spcPct val="20000"/>
              </a:spcBef>
              <a:spcAft>
                <a:spcPts val="1200"/>
              </a:spcAft>
              <a:defRPr/>
            </a:pPr>
            <a:r>
              <a:rPr lang="en-US" sz="1800" b="1" dirty="0" smtClean="0">
                <a:solidFill>
                  <a:srgbClr val="254061"/>
                </a:solidFill>
              </a:rPr>
              <a:t>A.                     B.                     C.                     D.</a:t>
            </a:r>
          </a:p>
          <a:p>
            <a:pPr marL="800100" lvl="1" indent="-342900" eaLnBrk="1" hangingPunct="1">
              <a:lnSpc>
                <a:spcPct val="120000"/>
              </a:lnSpc>
              <a:spcBef>
                <a:spcPct val="20000"/>
              </a:spcBef>
              <a:spcAft>
                <a:spcPts val="1200"/>
              </a:spcAft>
              <a:buFont typeface="+mj-lt"/>
              <a:buAutoNum type="alphaUcPeriod"/>
              <a:defRPr/>
            </a:pPr>
            <a:endParaRPr lang="en-US" sz="1800" b="1" dirty="0" smtClean="0">
              <a:solidFill>
                <a:srgbClr val="254061"/>
              </a:solidFill>
              <a:latin typeface="Arial"/>
              <a:cs typeface="Arial"/>
            </a:endParaRPr>
          </a:p>
          <a:p>
            <a:pPr marL="457200" lvl="1" indent="0" eaLnBrk="1" hangingPunct="1">
              <a:lnSpc>
                <a:spcPct val="120000"/>
              </a:lnSpc>
              <a:spcBef>
                <a:spcPct val="20000"/>
              </a:spcBef>
              <a:spcAft>
                <a:spcPts val="1200"/>
              </a:spcAft>
              <a:defRPr/>
            </a:pPr>
            <a:r>
              <a:rPr lang="en-US" sz="1800" b="1" dirty="0" smtClean="0">
                <a:solidFill>
                  <a:srgbClr val="254061"/>
                </a:solidFill>
                <a:latin typeface="Arial"/>
                <a:cs typeface="Arial"/>
              </a:rPr>
              <a:t>  </a:t>
            </a:r>
            <a:r>
              <a:rPr lang="en-US" sz="1800" b="1" i="1" dirty="0" smtClean="0">
                <a:solidFill>
                  <a:srgbClr val="254061"/>
                </a:solidFill>
                <a:latin typeface="Arial"/>
                <a:cs typeface="Arial"/>
              </a:rPr>
              <a:t> </a:t>
            </a:r>
            <a:endParaRPr lang="en-US" b="1" i="1" dirty="0" smtClean="0">
              <a:solidFill>
                <a:srgbClr val="254061"/>
              </a:solidFill>
              <a:latin typeface="Arial"/>
              <a:cs typeface="Arial"/>
            </a:endParaRPr>
          </a:p>
          <a:p>
            <a:pPr marL="457200" lvl="1" indent="0" eaLnBrk="1" hangingPunct="1">
              <a:lnSpc>
                <a:spcPct val="120000"/>
              </a:lnSpc>
              <a:spcBef>
                <a:spcPct val="20000"/>
              </a:spcBef>
              <a:spcAft>
                <a:spcPts val="1200"/>
              </a:spcAft>
              <a:defRPr/>
            </a:pPr>
            <a:endParaRPr lang="en-US" sz="1800" b="1" i="1" dirty="0" smtClean="0">
              <a:solidFill>
                <a:srgbClr val="254061"/>
              </a:solidFill>
              <a:latin typeface="Arial"/>
              <a:cs typeface="Arial"/>
            </a:endParaRPr>
          </a:p>
          <a:p>
            <a:pPr marL="0" indent="0" eaLnBrk="1" hangingPunct="1">
              <a:spcBef>
                <a:spcPct val="20000"/>
              </a:spcBef>
              <a:spcAft>
                <a:spcPts val="1200"/>
              </a:spcAft>
              <a:defRPr/>
            </a:pPr>
            <a:endParaRPr lang="en-US" sz="1800" b="1" dirty="0" smtClean="0">
              <a:solidFill>
                <a:srgbClr val="254061"/>
              </a:solidFill>
            </a:endParaRPr>
          </a:p>
        </p:txBody>
      </p:sp>
      <p:pic>
        <p:nvPicPr>
          <p:cNvPr id="102406" name="Picture 8" descr="Screen shot 2014-03-05 at 11.42.36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1700" y="1581150"/>
            <a:ext cx="957263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07" name="Picture 7" descr="Screen shot 2014-03-05 at 11.43.16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475" y="1392238"/>
            <a:ext cx="766763" cy="65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08" name="Picture 3" descr="Screen shot 2014-03-05 at 1.06.10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3538" y="1398588"/>
            <a:ext cx="738187" cy="63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800" y="0"/>
            <a:ext cx="4005263" cy="1250950"/>
          </a:xfrm>
          <a:effectLst>
            <a:outerShdw blurRad="50800" dist="38100" dir="2700000" rotWithShape="0">
              <a:srgbClr val="000000">
                <a:alpha val="42999"/>
              </a:srgbClr>
            </a:outerShdw>
          </a:effectLst>
        </p:spPr>
        <p:txBody>
          <a:bodyPr anchor="t"/>
          <a:lstStyle/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charset="0"/>
                <a:ea typeface="ＭＳ Ｐゴシック" charset="0"/>
                <a:cs typeface="ＭＳ Ｐゴシック" charset="0"/>
              </a:rPr>
              <a:t>Assessment</a:t>
            </a:r>
            <a:endParaRPr lang="en-US" dirty="0">
              <a:solidFill>
                <a:srgbClr val="25406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544513" y="955675"/>
            <a:ext cx="5741987" cy="3122613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342900" indent="-342900" eaLnBrk="1" hangingPunct="1">
              <a:spcBef>
                <a:spcPct val="20000"/>
              </a:spcBef>
              <a:spcAft>
                <a:spcPts val="1200"/>
              </a:spcAft>
              <a:buFont typeface="+mj-lt"/>
              <a:buAutoNum type="arabicPeriod" startAt="2"/>
              <a:defRPr/>
            </a:pPr>
            <a:r>
              <a:rPr lang="en-US" sz="1800" b="1" dirty="0" smtClean="0">
                <a:solidFill>
                  <a:srgbClr val="254061"/>
                </a:solidFill>
              </a:rPr>
              <a:t>Which equation below is incorrect?</a:t>
            </a:r>
            <a:endParaRPr lang="en-US" sz="1800" b="1" dirty="0" smtClean="0">
              <a:solidFill>
                <a:srgbClr val="254061"/>
              </a:solidFill>
              <a:latin typeface="Arial"/>
              <a:cs typeface="Arial"/>
            </a:endParaRPr>
          </a:p>
          <a:p>
            <a:pPr marL="457200" lvl="1" indent="0" eaLnBrk="1" hangingPunct="1">
              <a:lnSpc>
                <a:spcPct val="120000"/>
              </a:lnSpc>
              <a:spcBef>
                <a:spcPct val="20000"/>
              </a:spcBef>
              <a:spcAft>
                <a:spcPts val="1200"/>
              </a:spcAft>
              <a:defRPr/>
            </a:pPr>
            <a:r>
              <a:rPr lang="en-US" sz="1800" b="1" dirty="0" smtClean="0">
                <a:solidFill>
                  <a:srgbClr val="254061"/>
                </a:solidFill>
                <a:latin typeface="Arial"/>
                <a:cs typeface="Arial"/>
              </a:rPr>
              <a:t>  </a:t>
            </a:r>
            <a:r>
              <a:rPr lang="en-US" sz="1800" b="1" i="1" dirty="0" smtClean="0">
                <a:solidFill>
                  <a:srgbClr val="254061"/>
                </a:solidFill>
                <a:latin typeface="Arial"/>
                <a:cs typeface="Arial"/>
              </a:rPr>
              <a:t> </a:t>
            </a:r>
            <a:endParaRPr lang="en-US" b="1" i="1" dirty="0" smtClean="0">
              <a:solidFill>
                <a:srgbClr val="254061"/>
              </a:solidFill>
              <a:latin typeface="Arial"/>
              <a:cs typeface="Arial"/>
            </a:endParaRPr>
          </a:p>
          <a:p>
            <a:pPr marL="457200" lvl="1" indent="0" eaLnBrk="1" hangingPunct="1">
              <a:lnSpc>
                <a:spcPct val="120000"/>
              </a:lnSpc>
              <a:spcBef>
                <a:spcPct val="20000"/>
              </a:spcBef>
              <a:spcAft>
                <a:spcPts val="1200"/>
              </a:spcAft>
              <a:defRPr/>
            </a:pPr>
            <a:endParaRPr lang="en-US" sz="1800" b="1" i="1" dirty="0" smtClean="0">
              <a:solidFill>
                <a:srgbClr val="254061"/>
              </a:solidFill>
              <a:latin typeface="Arial"/>
              <a:cs typeface="Arial"/>
            </a:endParaRPr>
          </a:p>
          <a:p>
            <a:pPr marL="0" indent="0" eaLnBrk="1" hangingPunct="1">
              <a:spcBef>
                <a:spcPct val="20000"/>
              </a:spcBef>
              <a:spcAft>
                <a:spcPts val="1200"/>
              </a:spcAft>
              <a:defRPr/>
            </a:pPr>
            <a:endParaRPr lang="en-US" sz="1800" b="1" dirty="0" smtClean="0">
              <a:solidFill>
                <a:srgbClr val="254061"/>
              </a:solidFill>
            </a:endParaRPr>
          </a:p>
        </p:txBody>
      </p:sp>
      <p:pic>
        <p:nvPicPr>
          <p:cNvPr id="104452" name="Picture 6" descr="Screen shot 2014-03-05 at 10.37.20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0325" y="1425575"/>
            <a:ext cx="64135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904875" y="1527175"/>
            <a:ext cx="5381625" cy="1387475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indent="0" eaLnBrk="1" hangingPunct="1">
              <a:spcBef>
                <a:spcPct val="20000"/>
              </a:spcBef>
              <a:spcAft>
                <a:spcPts val="1200"/>
              </a:spcAft>
              <a:defRPr/>
            </a:pPr>
            <a:r>
              <a:rPr lang="en-US" sz="1800" b="1" dirty="0" smtClean="0">
                <a:solidFill>
                  <a:srgbClr val="254061"/>
                </a:solidFill>
              </a:rPr>
              <a:t>A.                     </a:t>
            </a:r>
            <a:r>
              <a:rPr lang="en-US" sz="1800" b="1" dirty="0" smtClean="0">
                <a:solidFill>
                  <a:srgbClr val="800000"/>
                </a:solidFill>
              </a:rPr>
              <a:t>B.                     </a:t>
            </a:r>
            <a:r>
              <a:rPr lang="en-US" sz="1800" b="1" dirty="0" smtClean="0">
                <a:solidFill>
                  <a:srgbClr val="254061"/>
                </a:solidFill>
              </a:rPr>
              <a:t>C.                     D.</a:t>
            </a:r>
          </a:p>
          <a:p>
            <a:pPr marL="800100" lvl="1" indent="-342900" eaLnBrk="1" hangingPunct="1">
              <a:lnSpc>
                <a:spcPct val="120000"/>
              </a:lnSpc>
              <a:spcBef>
                <a:spcPct val="20000"/>
              </a:spcBef>
              <a:spcAft>
                <a:spcPts val="1200"/>
              </a:spcAft>
              <a:buFont typeface="+mj-lt"/>
              <a:buAutoNum type="alphaUcPeriod"/>
              <a:defRPr/>
            </a:pPr>
            <a:endParaRPr lang="en-US" sz="1800" b="1" dirty="0" smtClean="0">
              <a:solidFill>
                <a:srgbClr val="254061"/>
              </a:solidFill>
              <a:latin typeface="Arial"/>
              <a:cs typeface="Arial"/>
            </a:endParaRPr>
          </a:p>
          <a:p>
            <a:pPr marL="457200" lvl="1" indent="0" eaLnBrk="1" hangingPunct="1">
              <a:lnSpc>
                <a:spcPct val="120000"/>
              </a:lnSpc>
              <a:spcBef>
                <a:spcPct val="20000"/>
              </a:spcBef>
              <a:spcAft>
                <a:spcPts val="1200"/>
              </a:spcAft>
              <a:defRPr/>
            </a:pPr>
            <a:r>
              <a:rPr lang="en-US" sz="1800" b="1" dirty="0" smtClean="0">
                <a:solidFill>
                  <a:srgbClr val="254061"/>
                </a:solidFill>
                <a:latin typeface="Arial"/>
                <a:cs typeface="Arial"/>
              </a:rPr>
              <a:t>  </a:t>
            </a:r>
            <a:r>
              <a:rPr lang="en-US" sz="1800" b="1" i="1" dirty="0" smtClean="0">
                <a:solidFill>
                  <a:srgbClr val="254061"/>
                </a:solidFill>
                <a:latin typeface="Arial"/>
                <a:cs typeface="Arial"/>
              </a:rPr>
              <a:t> </a:t>
            </a:r>
            <a:endParaRPr lang="en-US" b="1" i="1" dirty="0" smtClean="0">
              <a:solidFill>
                <a:srgbClr val="254061"/>
              </a:solidFill>
              <a:latin typeface="Arial"/>
              <a:cs typeface="Arial"/>
            </a:endParaRPr>
          </a:p>
          <a:p>
            <a:pPr marL="457200" lvl="1" indent="0" eaLnBrk="1" hangingPunct="1">
              <a:lnSpc>
                <a:spcPct val="120000"/>
              </a:lnSpc>
              <a:spcBef>
                <a:spcPct val="20000"/>
              </a:spcBef>
              <a:spcAft>
                <a:spcPts val="1200"/>
              </a:spcAft>
              <a:defRPr/>
            </a:pPr>
            <a:endParaRPr lang="en-US" sz="1800" b="1" i="1" dirty="0" smtClean="0">
              <a:solidFill>
                <a:srgbClr val="254061"/>
              </a:solidFill>
              <a:latin typeface="Arial"/>
              <a:cs typeface="Arial"/>
            </a:endParaRPr>
          </a:p>
          <a:p>
            <a:pPr marL="0" indent="0" eaLnBrk="1" hangingPunct="1">
              <a:spcBef>
                <a:spcPct val="20000"/>
              </a:spcBef>
              <a:spcAft>
                <a:spcPts val="1200"/>
              </a:spcAft>
              <a:defRPr/>
            </a:pPr>
            <a:endParaRPr lang="en-US" sz="1800" b="1" dirty="0" smtClean="0">
              <a:solidFill>
                <a:srgbClr val="254061"/>
              </a:solidFill>
            </a:endParaRPr>
          </a:p>
        </p:txBody>
      </p:sp>
      <p:pic>
        <p:nvPicPr>
          <p:cNvPr id="104454" name="Picture 8" descr="Screen shot 2014-03-05 at 11.42.36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1700" y="1581150"/>
            <a:ext cx="957263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455" name="Picture 7" descr="Screen shot 2014-03-05 at 11.43.16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475" y="1392238"/>
            <a:ext cx="766763" cy="65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456" name="Picture 2" descr="Screen shot 2014-03-05 at 1.08.33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400175"/>
            <a:ext cx="749300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800" y="0"/>
            <a:ext cx="4005263" cy="1250950"/>
          </a:xfrm>
          <a:effectLst>
            <a:outerShdw blurRad="50800" dist="38100" dir="2700000" rotWithShape="0">
              <a:srgbClr val="000000">
                <a:alpha val="42999"/>
              </a:srgbClr>
            </a:outerShdw>
          </a:effectLst>
        </p:spPr>
        <p:txBody>
          <a:bodyPr anchor="t"/>
          <a:lstStyle/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charset="0"/>
                <a:ea typeface="ＭＳ Ｐゴシック" charset="0"/>
                <a:cs typeface="ＭＳ Ｐゴシック" charset="0"/>
              </a:rPr>
              <a:t>Assessment</a:t>
            </a:r>
            <a:endParaRPr lang="en-US" dirty="0">
              <a:solidFill>
                <a:srgbClr val="25406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6499" name="Content Placeholder 2"/>
          <p:cNvSpPr txBox="1">
            <a:spLocks/>
          </p:cNvSpPr>
          <p:nvPr/>
        </p:nvSpPr>
        <p:spPr bwMode="auto">
          <a:xfrm>
            <a:off x="544513" y="955675"/>
            <a:ext cx="5937250" cy="293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Aft>
                <a:spcPts val="1200"/>
              </a:spcAft>
              <a:buFont typeface="Calibri" pitchFamily="34" charset="0"/>
              <a:buAutoNum type="arabicPeriod" startAt="3"/>
            </a:pPr>
            <a:r>
              <a:rPr lang="en-US" altLang="en-US" sz="1800" b="1">
                <a:solidFill>
                  <a:srgbClr val="254061"/>
                </a:solidFill>
              </a:rPr>
              <a:t>What is the voltage drop across a 50 </a:t>
            </a:r>
            <a:r>
              <a:rPr lang="el-GR" altLang="en-US" sz="1800" b="1">
                <a:solidFill>
                  <a:srgbClr val="254061"/>
                </a:solidFill>
              </a:rPr>
              <a:t>Ω</a:t>
            </a:r>
            <a:r>
              <a:rPr lang="en-US" altLang="en-US" sz="1800" b="1">
                <a:solidFill>
                  <a:srgbClr val="254061"/>
                </a:solidFill>
              </a:rPr>
              <a:t> resistor when a current of 0.1 A flows through it? </a:t>
            </a:r>
          </a:p>
          <a:p>
            <a:pPr eaLnBrk="1" hangingPunct="1">
              <a:spcAft>
                <a:spcPts val="1200"/>
              </a:spcAft>
            </a:pPr>
            <a:endParaRPr lang="en-US" altLang="en-US" sz="1800" b="1">
              <a:solidFill>
                <a:srgbClr val="254061"/>
              </a:solidFill>
            </a:endParaRPr>
          </a:p>
          <a:p>
            <a:pPr eaLnBrk="1" hangingPunct="1">
              <a:spcAft>
                <a:spcPts val="1200"/>
              </a:spcAft>
            </a:pPr>
            <a:endParaRPr lang="en-US" altLang="en-US" sz="1800" b="1">
              <a:solidFill>
                <a:srgbClr val="25406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800" y="0"/>
            <a:ext cx="4005263" cy="1250950"/>
          </a:xfrm>
          <a:effectLst>
            <a:outerShdw blurRad="50800" dist="38100" dir="2700000" rotWithShape="0">
              <a:srgbClr val="000000">
                <a:alpha val="42999"/>
              </a:srgbClr>
            </a:outerShdw>
          </a:effectLst>
        </p:spPr>
        <p:txBody>
          <a:bodyPr anchor="t"/>
          <a:lstStyle/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charset="0"/>
                <a:ea typeface="ＭＳ Ｐゴシック" charset="0"/>
                <a:cs typeface="ＭＳ Ｐゴシック" charset="0"/>
              </a:rPr>
              <a:t>Assessment</a:t>
            </a:r>
            <a:endParaRPr lang="en-US" dirty="0">
              <a:solidFill>
                <a:srgbClr val="25406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8547" name="Content Placeholder 2"/>
          <p:cNvSpPr txBox="1">
            <a:spLocks/>
          </p:cNvSpPr>
          <p:nvPr/>
        </p:nvSpPr>
        <p:spPr bwMode="auto">
          <a:xfrm>
            <a:off x="544513" y="955675"/>
            <a:ext cx="598170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Aft>
                <a:spcPts val="1200"/>
              </a:spcAft>
              <a:buFont typeface="Calibri" pitchFamily="34" charset="0"/>
              <a:buAutoNum type="arabicPeriod" startAt="3"/>
            </a:pPr>
            <a:r>
              <a:rPr lang="en-US" altLang="en-US" sz="1800" b="1">
                <a:solidFill>
                  <a:srgbClr val="254061"/>
                </a:solidFill>
              </a:rPr>
              <a:t>What is the voltage drop across a 50 </a:t>
            </a:r>
            <a:r>
              <a:rPr lang="el-GR" altLang="en-US" sz="1800" b="1">
                <a:solidFill>
                  <a:srgbClr val="254061"/>
                </a:solidFill>
              </a:rPr>
              <a:t>Ω</a:t>
            </a:r>
            <a:r>
              <a:rPr lang="en-US" altLang="en-US" sz="1800" b="1">
                <a:solidFill>
                  <a:srgbClr val="254061"/>
                </a:solidFill>
              </a:rPr>
              <a:t> resistor when a current of 0.1 A flows through it? </a:t>
            </a:r>
          </a:p>
          <a:p>
            <a:pPr eaLnBrk="1" hangingPunct="1">
              <a:spcAft>
                <a:spcPts val="1200"/>
              </a:spcAft>
            </a:pPr>
            <a:endParaRPr lang="en-US" altLang="en-US" sz="1800" b="1">
              <a:solidFill>
                <a:srgbClr val="254061"/>
              </a:solidFill>
            </a:endParaRPr>
          </a:p>
          <a:p>
            <a:pPr eaLnBrk="1" hangingPunct="1">
              <a:spcAft>
                <a:spcPts val="1200"/>
              </a:spcAft>
            </a:pPr>
            <a:endParaRPr lang="en-US" altLang="en-US" sz="1800" b="1">
              <a:solidFill>
                <a:srgbClr val="254061"/>
              </a:solidFill>
            </a:endParaRPr>
          </a:p>
        </p:txBody>
      </p:sp>
      <p:sp>
        <p:nvSpPr>
          <p:cNvPr id="108548" name="TextBox 7"/>
          <p:cNvSpPr txBox="1">
            <a:spLocks noChangeArrowheads="1"/>
          </p:cNvSpPr>
          <p:nvPr/>
        </p:nvSpPr>
        <p:spPr bwMode="auto">
          <a:xfrm>
            <a:off x="884238" y="1720850"/>
            <a:ext cx="25542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800000"/>
                </a:solidFill>
              </a:rPr>
              <a:t>Use Ohm</a:t>
            </a:r>
            <a:r>
              <a:rPr lang="ja-JP" altLang="en-US" sz="1800" b="1">
                <a:solidFill>
                  <a:srgbClr val="800000"/>
                </a:solidFill>
              </a:rPr>
              <a:t>’</a:t>
            </a:r>
            <a:r>
              <a:rPr lang="en-US" altLang="ja-JP" sz="1800" b="1">
                <a:solidFill>
                  <a:srgbClr val="800000"/>
                </a:solidFill>
              </a:rPr>
              <a:t>s law:</a:t>
            </a:r>
            <a:endParaRPr lang="en-US" altLang="en-US" sz="1800" b="1">
              <a:solidFill>
                <a:srgbClr val="800000"/>
              </a:solidFill>
            </a:endParaRPr>
          </a:p>
        </p:txBody>
      </p:sp>
      <p:pic>
        <p:nvPicPr>
          <p:cNvPr id="108549" name="Picture 5" descr="Screen shot 2014-03-05 at 11.42.36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288" y="2262188"/>
            <a:ext cx="1211262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50" name="Picture 2" descr="Screen shot 2014-03-05 at 1.14.35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8900" y="2768600"/>
            <a:ext cx="3978275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/>
          <p:cNvSpPr/>
          <p:nvPr/>
        </p:nvSpPr>
        <p:spPr>
          <a:xfrm>
            <a:off x="4227513" y="2724150"/>
            <a:ext cx="1239837" cy="585788"/>
          </a:xfrm>
          <a:prstGeom prst="ellipse">
            <a:avLst/>
          </a:prstGeom>
          <a:noFill/>
          <a:ln w="28575" cmpd="sng">
            <a:solidFill>
              <a:srgbClr val="8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800" y="0"/>
            <a:ext cx="4005263" cy="1250950"/>
          </a:xfrm>
          <a:effectLst>
            <a:outerShdw blurRad="50800" dist="38100" dir="2700000" rotWithShape="0">
              <a:srgbClr val="000000">
                <a:alpha val="42999"/>
              </a:srgbClr>
            </a:outerShdw>
          </a:effectLst>
        </p:spPr>
        <p:txBody>
          <a:bodyPr anchor="t"/>
          <a:lstStyle/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charset="0"/>
                <a:ea typeface="ＭＳ Ｐゴシック" charset="0"/>
                <a:cs typeface="ＭＳ Ｐゴシック" charset="0"/>
              </a:rPr>
              <a:t>Assessment</a:t>
            </a:r>
            <a:endParaRPr lang="en-US" dirty="0">
              <a:solidFill>
                <a:srgbClr val="25406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0595" name="Content Placeholder 2"/>
          <p:cNvSpPr txBox="1">
            <a:spLocks/>
          </p:cNvSpPr>
          <p:nvPr/>
        </p:nvSpPr>
        <p:spPr bwMode="auto">
          <a:xfrm>
            <a:off x="544513" y="955675"/>
            <a:ext cx="598170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Aft>
                <a:spcPts val="1200"/>
              </a:spcAft>
              <a:buFont typeface="Calibri" pitchFamily="34" charset="0"/>
              <a:buAutoNum type="arabicPeriod" startAt="4"/>
            </a:pPr>
            <a:r>
              <a:rPr lang="en-US" altLang="en-US" sz="1800" b="1">
                <a:solidFill>
                  <a:srgbClr val="254061"/>
                </a:solidFill>
              </a:rPr>
              <a:t>What is the current through a 10 </a:t>
            </a:r>
            <a:r>
              <a:rPr lang="el-GR" altLang="en-US" sz="1800" b="1">
                <a:solidFill>
                  <a:srgbClr val="254061"/>
                </a:solidFill>
              </a:rPr>
              <a:t>Ω</a:t>
            </a:r>
            <a:r>
              <a:rPr lang="en-US" altLang="en-US" sz="1800" b="1">
                <a:solidFill>
                  <a:srgbClr val="254061"/>
                </a:solidFill>
              </a:rPr>
              <a:t> resistor when it is connected directly to a 15 V battery?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800" y="0"/>
            <a:ext cx="4005263" cy="1250950"/>
          </a:xfrm>
          <a:effectLst>
            <a:outerShdw blurRad="50800" dist="38100" dir="2700000" rotWithShape="0">
              <a:srgbClr val="000000">
                <a:alpha val="42999"/>
              </a:srgbClr>
            </a:outerShdw>
          </a:effectLst>
        </p:spPr>
        <p:txBody>
          <a:bodyPr anchor="t"/>
          <a:lstStyle/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charset="0"/>
                <a:ea typeface="ＭＳ Ｐゴシック" charset="0"/>
                <a:cs typeface="ＭＳ Ｐゴシック" charset="0"/>
              </a:rPr>
              <a:t>Assessment</a:t>
            </a:r>
            <a:endParaRPr lang="en-US" dirty="0">
              <a:solidFill>
                <a:srgbClr val="25406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2643" name="Content Placeholder 2"/>
          <p:cNvSpPr txBox="1">
            <a:spLocks/>
          </p:cNvSpPr>
          <p:nvPr/>
        </p:nvSpPr>
        <p:spPr bwMode="auto">
          <a:xfrm>
            <a:off x="544513" y="955675"/>
            <a:ext cx="5927725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Aft>
                <a:spcPts val="1200"/>
              </a:spcAft>
              <a:buFont typeface="Calibri" pitchFamily="34" charset="0"/>
              <a:buAutoNum type="arabicPeriod" startAt="4"/>
            </a:pPr>
            <a:r>
              <a:rPr lang="en-US" altLang="en-US" sz="1800" b="1">
                <a:solidFill>
                  <a:srgbClr val="254061"/>
                </a:solidFill>
              </a:rPr>
              <a:t>What is the current through a 10 </a:t>
            </a:r>
            <a:r>
              <a:rPr lang="el-GR" altLang="en-US" sz="1800" b="1">
                <a:solidFill>
                  <a:srgbClr val="254061"/>
                </a:solidFill>
              </a:rPr>
              <a:t>Ω</a:t>
            </a:r>
            <a:r>
              <a:rPr lang="en-US" altLang="en-US" sz="1800" b="1">
                <a:solidFill>
                  <a:srgbClr val="254061"/>
                </a:solidFill>
              </a:rPr>
              <a:t> resistor when it is connected directly to a 15 V battery?</a:t>
            </a:r>
          </a:p>
        </p:txBody>
      </p:sp>
      <p:pic>
        <p:nvPicPr>
          <p:cNvPr id="112644" name="Picture 2" descr="Screen shot 2014-03-05 at 1.20.5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9525" y="1860550"/>
            <a:ext cx="3657600" cy="85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/>
          <p:nvPr/>
        </p:nvSpPr>
        <p:spPr>
          <a:xfrm>
            <a:off x="3471863" y="2009775"/>
            <a:ext cx="1617662" cy="585788"/>
          </a:xfrm>
          <a:prstGeom prst="ellipse">
            <a:avLst/>
          </a:prstGeom>
          <a:noFill/>
          <a:ln w="28575" cmpd="sng">
            <a:solidFill>
              <a:srgbClr val="8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800" y="0"/>
            <a:ext cx="4005263" cy="1250950"/>
          </a:xfrm>
          <a:effectLst>
            <a:outerShdw blurRad="50800" dist="38100" dir="2700000" rotWithShape="0">
              <a:srgbClr val="000000">
                <a:alpha val="42999"/>
              </a:srgbClr>
            </a:outerShdw>
          </a:effectLst>
        </p:spPr>
        <p:txBody>
          <a:bodyPr anchor="t"/>
          <a:lstStyle/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charset="0"/>
                <a:ea typeface="ＭＳ Ｐゴシック" charset="0"/>
                <a:cs typeface="ＭＳ Ｐゴシック" charset="0"/>
              </a:rPr>
              <a:t>Assessment</a:t>
            </a:r>
            <a:endParaRPr lang="en-US" dirty="0">
              <a:solidFill>
                <a:srgbClr val="25406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4691" name="Content Placeholder 2"/>
          <p:cNvSpPr txBox="1">
            <a:spLocks/>
          </p:cNvSpPr>
          <p:nvPr/>
        </p:nvSpPr>
        <p:spPr bwMode="auto">
          <a:xfrm>
            <a:off x="544513" y="957263"/>
            <a:ext cx="5595937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Aft>
                <a:spcPts val="1200"/>
              </a:spcAft>
              <a:buFont typeface="Calibri" pitchFamily="34" charset="0"/>
              <a:buAutoNum type="arabicPeriod" startAt="5"/>
            </a:pPr>
            <a:r>
              <a:rPr lang="en-US" altLang="en-US" sz="1800" b="1" dirty="0">
                <a:solidFill>
                  <a:srgbClr val="254061"/>
                </a:solidFill>
              </a:rPr>
              <a:t>How do you connect a </a:t>
            </a:r>
            <a:r>
              <a:rPr lang="en-US" altLang="en-US" sz="1800" b="1" dirty="0" smtClean="0">
                <a:solidFill>
                  <a:srgbClr val="254061"/>
                </a:solidFill>
              </a:rPr>
              <a:t>voltmeter to </a:t>
            </a:r>
            <a:r>
              <a:rPr lang="en-US" altLang="en-US" sz="1800" b="1" dirty="0">
                <a:solidFill>
                  <a:srgbClr val="254061"/>
                </a:solidFill>
              </a:rPr>
              <a:t>measure the voltage across a circuit element? </a:t>
            </a:r>
          </a:p>
          <a:p>
            <a:pPr eaLnBrk="1" hangingPunct="1">
              <a:spcAft>
                <a:spcPts val="1200"/>
              </a:spcAft>
              <a:buFont typeface="Calibri" pitchFamily="34" charset="0"/>
              <a:buAutoNum type="arabicPeriod" startAt="5"/>
            </a:pPr>
            <a:endParaRPr lang="en-US" altLang="en-US" sz="1800" b="1" dirty="0">
              <a:solidFill>
                <a:srgbClr val="25406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800" y="0"/>
            <a:ext cx="4005263" cy="1250950"/>
          </a:xfrm>
          <a:effectLst>
            <a:outerShdw blurRad="50800" dist="38100" dir="2700000" rotWithShape="0">
              <a:srgbClr val="000000">
                <a:alpha val="42999"/>
              </a:srgbClr>
            </a:outerShdw>
          </a:effectLst>
        </p:spPr>
        <p:txBody>
          <a:bodyPr anchor="t"/>
          <a:lstStyle/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charset="0"/>
                <a:ea typeface="ＭＳ Ｐゴシック" charset="0"/>
                <a:cs typeface="ＭＳ Ｐゴシック" charset="0"/>
              </a:rPr>
              <a:t>Assessment</a:t>
            </a:r>
            <a:endParaRPr lang="en-US" dirty="0">
              <a:solidFill>
                <a:srgbClr val="25406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6739" name="Content Placeholder 2"/>
          <p:cNvSpPr txBox="1">
            <a:spLocks/>
          </p:cNvSpPr>
          <p:nvPr/>
        </p:nvSpPr>
        <p:spPr bwMode="auto">
          <a:xfrm>
            <a:off x="544513" y="957263"/>
            <a:ext cx="5595937" cy="293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Aft>
                <a:spcPts val="1200"/>
              </a:spcAft>
              <a:buFont typeface="Calibri" pitchFamily="34" charset="0"/>
              <a:buAutoNum type="arabicPeriod" startAt="5"/>
            </a:pPr>
            <a:r>
              <a:rPr lang="en-US" altLang="en-US" sz="1800" b="1" dirty="0">
                <a:solidFill>
                  <a:srgbClr val="254061"/>
                </a:solidFill>
              </a:rPr>
              <a:t>How do you connect a voltmeter to measure the voltage across a circuit element? </a:t>
            </a:r>
          </a:p>
          <a:p>
            <a:pPr eaLnBrk="1" hangingPunct="1">
              <a:spcAft>
                <a:spcPts val="1200"/>
              </a:spcAft>
              <a:buFont typeface="Calibri" pitchFamily="34" charset="0"/>
              <a:buAutoNum type="arabicPeriod" startAt="5"/>
            </a:pPr>
            <a:endParaRPr lang="en-US" altLang="en-US" sz="1800" b="1" dirty="0">
              <a:solidFill>
                <a:srgbClr val="254061"/>
              </a:solidFill>
            </a:endParaRPr>
          </a:p>
        </p:txBody>
      </p:sp>
      <p:sp>
        <p:nvSpPr>
          <p:cNvPr id="116740" name="TextBox 4"/>
          <p:cNvSpPr txBox="1">
            <a:spLocks noChangeArrowheads="1"/>
          </p:cNvSpPr>
          <p:nvPr/>
        </p:nvSpPr>
        <p:spPr bwMode="auto">
          <a:xfrm>
            <a:off x="642938" y="2058988"/>
            <a:ext cx="46291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4000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lvl="1" eaLnBrk="1" hangingPunct="1">
              <a:spcAft>
                <a:spcPts val="1200"/>
              </a:spcAft>
              <a:buFontTx/>
              <a:buNone/>
            </a:pPr>
            <a:r>
              <a:rPr lang="en-US" altLang="en-US" sz="1800" b="1">
                <a:solidFill>
                  <a:srgbClr val="800000"/>
                </a:solidFill>
              </a:rPr>
              <a:t>Connect the voltmeter </a:t>
            </a:r>
            <a:r>
              <a:rPr lang="en-US" altLang="en-US" sz="1800" b="1" i="1">
                <a:solidFill>
                  <a:srgbClr val="800000"/>
                </a:solidFill>
              </a:rPr>
              <a:t>in parallel </a:t>
            </a:r>
            <a:r>
              <a:rPr lang="en-US" altLang="en-US" sz="1800" b="1">
                <a:solidFill>
                  <a:srgbClr val="800000"/>
                </a:solidFill>
              </a:rPr>
              <a:t>with the circuit element in order to measure the voltage across it.</a:t>
            </a:r>
          </a:p>
        </p:txBody>
      </p:sp>
      <p:pic>
        <p:nvPicPr>
          <p:cNvPr id="116741" name="Picture 3" descr="Screen Shot 2013-03-07 at 4.08.1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0213" y="2058988"/>
            <a:ext cx="3532187" cy="198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800" y="0"/>
            <a:ext cx="4005263" cy="1250950"/>
          </a:xfrm>
          <a:effectLst>
            <a:outerShdw blurRad="50800" dist="38100" dir="2700000" rotWithShape="0">
              <a:srgbClr val="000000">
                <a:alpha val="42999"/>
              </a:srgbClr>
            </a:outerShdw>
          </a:effectLst>
        </p:spPr>
        <p:txBody>
          <a:bodyPr anchor="t"/>
          <a:lstStyle/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charset="0"/>
                <a:ea typeface="ＭＳ Ｐゴシック" charset="0"/>
                <a:cs typeface="ＭＳ Ｐゴシック" charset="0"/>
              </a:rPr>
              <a:t>Assessment</a:t>
            </a:r>
            <a:endParaRPr lang="en-US" dirty="0">
              <a:solidFill>
                <a:srgbClr val="25406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338" name="Content Placeholder 2"/>
          <p:cNvSpPr txBox="1">
            <a:spLocks/>
          </p:cNvSpPr>
          <p:nvPr/>
        </p:nvSpPr>
        <p:spPr bwMode="auto">
          <a:xfrm>
            <a:off x="544513" y="957263"/>
            <a:ext cx="4273550" cy="2222500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ts val="1200"/>
              </a:spcAft>
              <a:buFont typeface="+mj-lt"/>
              <a:buAutoNum type="arabicPeriod" startAt="6"/>
              <a:defRPr/>
            </a:pP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Did you successfully demonstrate the use of current and voltage sensors, power supplies, and resistors?</a:t>
            </a:r>
            <a:endParaRPr lang="en-US" sz="18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400050" lvl="1" indent="0" eaLnBrk="1" hangingPunct="1">
              <a:spcBef>
                <a:spcPct val="20000"/>
              </a:spcBef>
              <a:spcAft>
                <a:spcPts val="1200"/>
              </a:spcAft>
              <a:defRPr/>
            </a:pPr>
            <a:r>
              <a:rPr lang="en-US" sz="1800" b="1" dirty="0" smtClean="0">
                <a:solidFill>
                  <a:srgbClr val="800000"/>
                </a:solidFill>
                <a:cs typeface="ＭＳ Ｐゴシック" charset="0"/>
              </a:rPr>
              <a:t>Yes!  You are learning some of the basic skills that all electrical engineers need to know.</a:t>
            </a:r>
            <a:endParaRPr lang="en-US" sz="1800" b="1" dirty="0">
              <a:solidFill>
                <a:srgbClr val="800000"/>
              </a:solidFill>
              <a:cs typeface="ＭＳ Ｐゴシック" charset="0"/>
            </a:endParaRPr>
          </a:p>
        </p:txBody>
      </p:sp>
      <p:pic>
        <p:nvPicPr>
          <p:cNvPr id="5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590550"/>
            <a:ext cx="2797175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2"/>
          <p:cNvSpPr txBox="1">
            <a:spLocks/>
          </p:cNvSpPr>
          <p:nvPr/>
        </p:nvSpPr>
        <p:spPr bwMode="auto">
          <a:xfrm>
            <a:off x="544513" y="957263"/>
            <a:ext cx="4546600" cy="2989262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ts val="1200"/>
              </a:spcAft>
              <a:buFont typeface="+mj-lt"/>
              <a:buAutoNum type="arabicPeriod" startAt="6"/>
              <a:defRPr/>
            </a:pPr>
            <a:r>
              <a:rPr lang="en-US" sz="1800" b="1" dirty="0" smtClean="0">
                <a:solidFill>
                  <a:schemeClr val="accent1">
                    <a:lumMod val="50000"/>
                  </a:schemeClr>
                </a:solidFill>
              </a:rPr>
              <a:t>Did you successfully demonstrate the use of current and voltage and sensors, power supplies, and resistors?</a:t>
            </a:r>
            <a:endParaRPr lang="en-US" sz="1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431800" y="0"/>
            <a:ext cx="4005263" cy="12509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charset="0"/>
                <a:ea typeface="ＭＳ Ｐゴシック" charset="0"/>
                <a:cs typeface="ＭＳ Ｐゴシック" charset="0"/>
              </a:rPr>
              <a:t>Assessment</a:t>
            </a:r>
            <a:endParaRPr lang="en-US" dirty="0">
              <a:solidFill>
                <a:srgbClr val="25406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590550"/>
            <a:ext cx="2797175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2"/>
          <p:cNvSpPr txBox="1">
            <a:spLocks/>
          </p:cNvSpPr>
          <p:nvPr/>
        </p:nvSpPr>
        <p:spPr bwMode="auto">
          <a:xfrm>
            <a:off x="604838" y="1033463"/>
            <a:ext cx="4427537" cy="293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Aft>
                <a:spcPts val="1200"/>
              </a:spcAft>
            </a:pPr>
            <a:r>
              <a:rPr lang="en-US" altLang="en-US" sz="1800" b="1">
                <a:solidFill>
                  <a:srgbClr val="254061"/>
                </a:solidFill>
              </a:rPr>
              <a:t>resistance</a:t>
            </a:r>
          </a:p>
          <a:p>
            <a:pPr eaLnBrk="1" hangingPunct="1">
              <a:spcAft>
                <a:spcPts val="1200"/>
              </a:spcAft>
            </a:pPr>
            <a:r>
              <a:rPr lang="en-US" altLang="en-US" sz="1800" b="1">
                <a:solidFill>
                  <a:srgbClr val="254061"/>
                </a:solidFill>
              </a:rPr>
              <a:t>resistor</a:t>
            </a:r>
          </a:p>
          <a:p>
            <a:pPr eaLnBrk="1" hangingPunct="1">
              <a:spcAft>
                <a:spcPts val="1200"/>
              </a:spcAft>
            </a:pPr>
            <a:r>
              <a:rPr lang="en-US" altLang="en-US" sz="1800" b="1">
                <a:solidFill>
                  <a:srgbClr val="254061"/>
                </a:solidFill>
              </a:rPr>
              <a:t>ohm (</a:t>
            </a:r>
            <a:r>
              <a:rPr lang="el-GR" altLang="en-US" sz="1800" b="1">
                <a:solidFill>
                  <a:srgbClr val="254061"/>
                </a:solidFill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en-US" altLang="en-US" sz="1800" b="1">
                <a:solidFill>
                  <a:srgbClr val="254061"/>
                </a:solidFill>
                <a:cs typeface="Times New Roman" pitchFamily="18" charset="0"/>
              </a:rPr>
              <a:t>)</a:t>
            </a:r>
          </a:p>
          <a:p>
            <a:pPr eaLnBrk="1" hangingPunct="1">
              <a:spcAft>
                <a:spcPts val="1200"/>
              </a:spcAft>
            </a:pPr>
            <a:r>
              <a:rPr lang="en-US" altLang="en-US" sz="1800" b="1">
                <a:solidFill>
                  <a:srgbClr val="254061"/>
                </a:solidFill>
                <a:cs typeface="Times New Roman" pitchFamily="18" charset="0"/>
              </a:rPr>
              <a:t>electrical conductor</a:t>
            </a:r>
          </a:p>
          <a:p>
            <a:pPr eaLnBrk="1" hangingPunct="1">
              <a:spcAft>
                <a:spcPts val="1200"/>
              </a:spcAft>
            </a:pPr>
            <a:r>
              <a:rPr lang="en-US" altLang="en-US" sz="1800" b="1">
                <a:solidFill>
                  <a:srgbClr val="254061"/>
                </a:solidFill>
                <a:cs typeface="Times New Roman" pitchFamily="18" charset="0"/>
              </a:rPr>
              <a:t>electrical insulator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431800" y="0"/>
            <a:ext cx="4005263" cy="12509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charset="0"/>
                <a:ea typeface="ＭＳ Ｐゴシック" charset="0"/>
                <a:cs typeface="ＭＳ Ｐゴシック" charset="0"/>
              </a:rPr>
              <a:t>Physics terms</a:t>
            </a:r>
            <a:endParaRPr lang="en-US" dirty="0">
              <a:solidFill>
                <a:srgbClr val="25406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2"/>
          <p:cNvSpPr txBox="1">
            <a:spLocks/>
          </p:cNvSpPr>
          <p:nvPr/>
        </p:nvSpPr>
        <p:spPr bwMode="auto">
          <a:xfrm>
            <a:off x="539750" y="1038225"/>
            <a:ext cx="4427538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Aft>
                <a:spcPts val="1200"/>
              </a:spcAft>
              <a:buFontTx/>
              <a:buNone/>
            </a:pPr>
            <a:r>
              <a:rPr lang="en-US" altLang="en-US" sz="1800" b="1">
                <a:solidFill>
                  <a:srgbClr val="254061"/>
                </a:solidFill>
              </a:rPr>
              <a:t>Ohm’</a:t>
            </a:r>
            <a:r>
              <a:rPr lang="en-US" altLang="ja-JP" sz="1800" b="1">
                <a:solidFill>
                  <a:srgbClr val="254061"/>
                </a:solidFill>
              </a:rPr>
              <a:t>s law:</a:t>
            </a:r>
            <a:endParaRPr lang="en-US" altLang="en-US" sz="1800" b="1">
              <a:solidFill>
                <a:srgbClr val="254061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431800" y="0"/>
            <a:ext cx="4005263" cy="12509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charset="0"/>
                <a:ea typeface="ＭＳ Ｐゴシック" charset="0"/>
                <a:cs typeface="ＭＳ Ｐゴシック" charset="0"/>
              </a:rPr>
              <a:t>Equations</a:t>
            </a:r>
            <a:endParaRPr lang="en-US" dirty="0">
              <a:solidFill>
                <a:srgbClr val="25406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8436" name="Picture 1" descr="Screen shot 2014-03-05 at 10.37.20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925" y="1643063"/>
            <a:ext cx="1595438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3" descr="Screen shot 2014-03-05 at 10.39.46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4713" y="2005013"/>
            <a:ext cx="3473450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1" descr="CircuitBreakerPane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3128963"/>
            <a:ext cx="6862763" cy="175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TextBox 6"/>
          <p:cNvSpPr txBox="1">
            <a:spLocks noChangeArrowheads="1"/>
          </p:cNvSpPr>
          <p:nvPr/>
        </p:nvSpPr>
        <p:spPr bwMode="auto">
          <a:xfrm>
            <a:off x="563563" y="1030288"/>
            <a:ext cx="65087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254061"/>
                </a:solidFill>
              </a:rPr>
              <a:t>Electricity is all around us, yet we are not electrocuted on a daily basis.  Why not?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431800" y="0"/>
            <a:ext cx="6923088" cy="12509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pPr algn="l" eaLnBrk="1" hangingPunct="1">
              <a:defRPr/>
            </a:pPr>
            <a:r>
              <a:rPr lang="en-US" dirty="0" smtClean="0">
                <a:solidFill>
                  <a:srgbClr val="254061"/>
                </a:solidFill>
                <a:latin typeface="Arial" charset="0"/>
                <a:ea typeface="ＭＳ Ｐゴシック" charset="0"/>
                <a:cs typeface="ＭＳ Ｐゴシック" charset="0"/>
              </a:rPr>
              <a:t>Electrical conductors</a:t>
            </a:r>
            <a:endParaRPr lang="en-US" dirty="0">
              <a:solidFill>
                <a:srgbClr val="25406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561975" y="1743075"/>
            <a:ext cx="6980238" cy="109378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285750" indent="-285750" eaLnBrk="1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en-US" sz="1800" b="1" dirty="0" smtClean="0">
                <a:solidFill>
                  <a:srgbClr val="254061"/>
                </a:solidFill>
              </a:rPr>
              <a:t>Some </a:t>
            </a:r>
            <a:r>
              <a:rPr lang="en-US" sz="1800" b="1" dirty="0">
                <a:solidFill>
                  <a:srgbClr val="254061"/>
                </a:solidFill>
              </a:rPr>
              <a:t>materials are good electrical </a:t>
            </a:r>
            <a:r>
              <a:rPr lang="en-US" sz="1800" b="1" i="1" dirty="0">
                <a:solidFill>
                  <a:schemeClr val="accent1">
                    <a:lumMod val="75000"/>
                  </a:schemeClr>
                </a:solidFill>
              </a:rPr>
              <a:t>conductors</a:t>
            </a:r>
            <a:r>
              <a:rPr lang="en-US" sz="1800" b="1" dirty="0">
                <a:solidFill>
                  <a:srgbClr val="254061"/>
                </a:solidFill>
              </a:rPr>
              <a:t>, while others are good </a:t>
            </a:r>
            <a:r>
              <a:rPr lang="en-US" sz="1800" b="1" i="1" dirty="0">
                <a:solidFill>
                  <a:schemeClr val="accent1">
                    <a:lumMod val="75000"/>
                  </a:schemeClr>
                </a:solidFill>
              </a:rPr>
              <a:t>insulators</a:t>
            </a:r>
            <a:r>
              <a:rPr lang="en-US" sz="1800" b="1" i="1" dirty="0" smtClean="0">
                <a:solidFill>
                  <a:srgbClr val="254061"/>
                </a:solidFill>
              </a:rPr>
              <a:t>.</a:t>
            </a:r>
          </a:p>
          <a:p>
            <a:pPr marL="285750" indent="-285750" eaLnBrk="1" hangingPunct="1">
              <a:lnSpc>
                <a:spcPct val="90000"/>
              </a:lnSpc>
              <a:buFont typeface="Arial"/>
              <a:buChar char="•"/>
              <a:defRPr/>
            </a:pPr>
            <a:endParaRPr lang="en-US" sz="1800" b="1" dirty="0">
              <a:solidFill>
                <a:srgbClr val="254061"/>
              </a:solidFill>
            </a:endParaRPr>
          </a:p>
          <a:p>
            <a:pPr marL="285750" indent="-285750" eaLnBrk="1" hangingPunct="1">
              <a:lnSpc>
                <a:spcPct val="90000"/>
              </a:lnSpc>
              <a:buFont typeface="Arial"/>
              <a:buChar char="•"/>
              <a:defRPr/>
            </a:pPr>
            <a:r>
              <a:rPr lang="en-US" sz="1800" b="1" dirty="0" smtClean="0">
                <a:solidFill>
                  <a:srgbClr val="254061"/>
                </a:solidFill>
              </a:rPr>
              <a:t>Air, plastic, glass, wood, and rubber are all good </a:t>
            </a:r>
            <a:r>
              <a:rPr lang="en-US" sz="1800" b="1" i="1" dirty="0" smtClean="0">
                <a:solidFill>
                  <a:schemeClr val="accent1">
                    <a:lumMod val="75000"/>
                  </a:schemeClr>
                </a:solidFill>
              </a:rPr>
              <a:t>insulators</a:t>
            </a:r>
            <a:r>
              <a:rPr lang="en-US" sz="1800" b="1" dirty="0" smtClean="0">
                <a:solidFill>
                  <a:srgbClr val="254061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8843</TotalTime>
  <Words>2912</Words>
  <Application>Microsoft Macintosh PowerPoint</Application>
  <PresentationFormat>On-screen Show (16:9)</PresentationFormat>
  <Paragraphs>323</Paragraphs>
  <Slides>58</Slides>
  <Notes>58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59" baseType="lpstr">
      <vt:lpstr>Office Theme</vt:lpstr>
      <vt:lpstr>Resistance and    Ohm’s law</vt:lpstr>
      <vt:lpstr>Objectives</vt:lpstr>
      <vt:lpstr>Assessment</vt:lpstr>
      <vt:lpstr>Assessment</vt:lpstr>
      <vt:lpstr>Assessment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Assessment</vt:lpstr>
      <vt:lpstr>Assessment</vt:lpstr>
      <vt:lpstr>Assessment</vt:lpstr>
      <vt:lpstr>Assessment</vt:lpstr>
      <vt:lpstr>Assessment</vt:lpstr>
      <vt:lpstr>Assessment</vt:lpstr>
      <vt:lpstr>Assessment</vt:lpstr>
      <vt:lpstr>Assessment</vt:lpstr>
      <vt:lpstr>Assessment</vt:lpstr>
      <vt:lpstr>Assessment</vt:lpstr>
      <vt:lpstr>Assessment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Physics of Renewable Energy</dc:title>
  <dc:creator>Tom Hsu</dc:creator>
  <cp:lastModifiedBy>Freda Husic</cp:lastModifiedBy>
  <cp:revision>339</cp:revision>
  <cp:lastPrinted>2014-07-22T13:38:08Z</cp:lastPrinted>
  <dcterms:created xsi:type="dcterms:W3CDTF">2012-04-26T12:12:02Z</dcterms:created>
  <dcterms:modified xsi:type="dcterms:W3CDTF">2017-05-12T19:29:39Z</dcterms:modified>
</cp:coreProperties>
</file>